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  <p:sldId id="271" r:id="rId4"/>
    <p:sldId id="270" r:id="rId5"/>
    <p:sldId id="263" r:id="rId6"/>
    <p:sldId id="264" r:id="rId7"/>
    <p:sldId id="266" r:id="rId8"/>
    <p:sldId id="265" r:id="rId9"/>
    <p:sldId id="267" r:id="rId10"/>
    <p:sldId id="269" r:id="rId11"/>
  </p:sldIdLst>
  <p:sldSz cx="9144000" cy="6858000" type="screen4x3"/>
  <p:notesSz cx="6858000" cy="9144000"/>
  <p:embeddedFontLst>
    <p:embeddedFont>
      <p:font typeface="함초롬돋움" pitchFamily="18" charset="-127"/>
      <p:regular r:id="rId12"/>
      <p:bold r:id="rId13"/>
    </p:embeddedFont>
    <p:embeddedFont>
      <p:font typeface="맑은 고딕" pitchFamily="50" charset="-127"/>
      <p:regular r:id="rId14"/>
      <p:bold r:id="rId1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0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사용자" initials="W사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3" autoAdjust="0"/>
    <p:restoredTop sz="94660"/>
  </p:normalViewPr>
  <p:slideViewPr>
    <p:cSldViewPr>
      <p:cViewPr>
        <p:scale>
          <a:sx n="75" d="100"/>
          <a:sy n="75" d="100"/>
        </p:scale>
        <p:origin x="-2664" y="-840"/>
      </p:cViewPr>
      <p:guideLst>
        <p:guide orient="horz" pos="2160"/>
        <p:guide pos="2880"/>
        <p:guide pos="1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1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61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97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80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9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1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3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1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6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0EEB-AD9E-4009-9FE5-330D1C792B85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56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o.research.net/r/JGNHFTQ" TargetMode="External"/><Relationship Id="rId2" Type="http://schemas.openxmlformats.org/officeDocument/2006/relationships/hyperlink" Target="mailto:challott@snu.ac.kr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11660" y="1484784"/>
            <a:ext cx="6120680" cy="388843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5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691680" y="1690642"/>
            <a:ext cx="5760640" cy="3476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79712" y="4437112"/>
            <a:ext cx="511256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2125" y="1945283"/>
            <a:ext cx="493975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endParaRPr lang="en-US" altLang="ko-K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ㅣ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</a:t>
            </a:r>
            <a:endParaRPr lang="en-US" altLang="ko-K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endParaRPr lang="en-US" altLang="ko-K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en-US" altLang="ko-KR" sz="3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3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장학생 모집</a:t>
            </a:r>
            <a:endParaRPr lang="ko-KR" altLang="en-US" sz="3200" b="1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296" y="126751"/>
            <a:ext cx="2443488" cy="3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185178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18517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8.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83" y="1700808"/>
            <a:ext cx="32953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endParaRPr lang="en-US" altLang="ko-KR" sz="24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4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Track 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선발기준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절차 관련사항</a:t>
            </a:r>
            <a:endParaRPr lang="en-US" altLang="ko-KR" sz="1600" dirty="0" smtClean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e-mail : challott@snu.ac.kr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전화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02)880-9552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0060" y="1700808"/>
            <a:ext cx="477246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</a:t>
            </a:r>
            <a:endParaRPr lang="en-US" altLang="ko-KR" sz="24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Track 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채용 관련 및 기타 </a:t>
            </a:r>
            <a:r>
              <a:rPr lang="ko-KR" altLang="en-US" sz="1600" dirty="0" err="1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선확보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제도 안내</a:t>
            </a:r>
            <a:endParaRPr lang="en-US" altLang="ko-KR" sz="1600" dirty="0" smtClean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e-mail : sdc.recruit@samsung.com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전화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031)5181-0446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카카오톡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플러스 친구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‘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채용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’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6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: </a:t>
            </a:r>
            <a:r>
              <a:rPr lang="ko-KR" altLang="en-US" sz="16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기타 참고 사이트</a:t>
            </a:r>
            <a:endParaRPr lang="en-US" altLang="ko-KR" sz="1600" dirty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홈페이지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www.samsungdisplay.com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뉴스룸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news.samsungdisplay.com</a:t>
            </a:r>
          </a:p>
          <a:p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>
            <a:off x="315365" y="2670304"/>
            <a:ext cx="216023" cy="1080120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왼쪽 대괄호 18"/>
          <p:cNvSpPr/>
          <p:nvPr/>
        </p:nvSpPr>
        <p:spPr>
          <a:xfrm>
            <a:off x="4235943" y="2670304"/>
            <a:ext cx="216023" cy="1584176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왼쪽 대괄호 11"/>
          <p:cNvSpPr/>
          <p:nvPr/>
        </p:nvSpPr>
        <p:spPr>
          <a:xfrm>
            <a:off x="4235943" y="5183070"/>
            <a:ext cx="216023" cy="864096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6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67543" y="993814"/>
            <a:ext cx="2160241" cy="346954"/>
          </a:xfrm>
          <a:prstGeom prst="rect">
            <a:avLst/>
          </a:prstGeom>
          <a:solidFill>
            <a:srgbClr val="FF11D2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87408" y="2420888"/>
            <a:ext cx="268009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교수님 인사말</a:t>
            </a:r>
            <a:endParaRPr lang="en-US" altLang="ko-KR" sz="2000" b="1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</a:t>
            </a:r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Track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소개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혜택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절차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lang="ko-KR" altLang="en-US" sz="20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자격</a:t>
            </a:r>
            <a:r>
              <a:rPr lang="en-US" altLang="ko-KR" sz="20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방법</a:t>
            </a:r>
            <a:endParaRPr lang="en-US" altLang="ko-KR" sz="2000" b="1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657686"/>
            <a:ext cx="2104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Contents</a:t>
            </a:r>
            <a:endParaRPr lang="ko-KR" altLang="en-US" sz="36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076056" y="2420888"/>
            <a:ext cx="24211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6. 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참여 교수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7. 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전공별 이수 과목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8.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971600" y="206084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971600" y="5589240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한쪽 모서리가 잘린 사각형 1"/>
          <p:cNvSpPr/>
          <p:nvPr/>
        </p:nvSpPr>
        <p:spPr>
          <a:xfrm>
            <a:off x="981339" y="1772816"/>
            <a:ext cx="1430422" cy="288032"/>
          </a:xfrm>
          <a:prstGeom prst="snip1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20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5" y="980809"/>
            <a:ext cx="581761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58176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 </a:t>
            </a:r>
            <a:r>
              <a:rPr lang="ko-KR" altLang="en-US" sz="3000" b="1" dirty="0" err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연구센터장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인사말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81339" y="2348880"/>
            <a:ext cx="1152128" cy="1368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971600" y="206084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한쪽 모서리가 잘린 사각형 15"/>
          <p:cNvSpPr/>
          <p:nvPr/>
        </p:nvSpPr>
        <p:spPr>
          <a:xfrm>
            <a:off x="981339" y="1772816"/>
            <a:ext cx="2325570" cy="288032"/>
          </a:xfrm>
          <a:prstGeom prst="snip1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센터장</a:t>
            </a:r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홍용</a:t>
            </a:r>
            <a:r>
              <a:rPr lang="ko-KR" altLang="en-US" sz="14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971600" y="6237312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2267744" y="2219105"/>
            <a:ext cx="5904656" cy="3920744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84108" indent="-84108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안녕하십니까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?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-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연구센터에서 운영하는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대상 디스플레이 트랙 프로그램에 오신 것을 환영합니다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본 프로그램은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학부생들의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디스플레이 분야 교육을 강화하고 연구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역량을 제고할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목적으로 삼성디스플레이의 지원을 받아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2019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년부터 진행하고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있습니다</a:t>
            </a:r>
            <a:r>
              <a:rPr kumimoji="1"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endParaRPr kumimoji="1" lang="en-US" altLang="ko-KR" sz="2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프로그램에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선정된 학생들은 각 학부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학과 별 전공 과목 중 디스플레이 트랙으로 지정된 과목을 수강하고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프로그램 참여 교수님의 연구실에서 인턴 과목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과목과 졸업을 위한 연구실 연구 과목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과목을 수강하며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방학을 이용하여 삼성디스플레이에서 인턴 근무를 하게 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이로써 본 프로그램에 참여하는 학생들은 전공지식뿐만 아니라 실험 및 연구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그리고 현장에서의 경험을 갖춘 인재로 키워져 졸업 후 한국 디스플레이 산업에 크게 기여할 것으로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기대합니다</a:t>
            </a:r>
            <a:r>
              <a:rPr kumimoji="1"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endParaRPr kumimoji="1" lang="en-US" altLang="ko-KR" sz="2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많은 관심을 가져 주십시오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그리고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본 프로그램을 통해 여러분의 꿈이 이루어지기 기원합니다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감사합니다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  <a:endParaRPr kumimoji="1"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r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-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연구센터 </a:t>
            </a:r>
            <a:endParaRPr kumimoji="1" lang="en-US" altLang="ko-KR" sz="11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r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센터장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홍용택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endParaRPr kumimoji="1" lang="en-US" altLang="ko-KR" sz="11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20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3562443" y="2204864"/>
            <a:ext cx="1728192" cy="131417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828223" y="1748275"/>
            <a:ext cx="7487551" cy="632665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84108" indent="-84108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산업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관련학과 학생들 중 일부를 선발해 입사기회와 장학금을 수여하는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제도로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학부생활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중 지정한 과목을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이수하고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인턴십을 수료하는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학생들에게 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입사기회가 주어지는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과정</a:t>
            </a:r>
            <a:endParaRPr kumimoji="1" lang="en-US" altLang="ko-KR" sz="1200" dirty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683568" y="1628800"/>
            <a:ext cx="7848872" cy="864096"/>
          </a:xfrm>
          <a:prstGeom prst="roundRect">
            <a:avLst/>
          </a:prstGeom>
          <a:noFill/>
          <a:ln w="317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9810" y="1412776"/>
            <a:ext cx="33843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888432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9582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2.  Display Track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소개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1438" y="1412776"/>
            <a:ext cx="2479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이란</a:t>
            </a:r>
            <a:r>
              <a:rPr lang="en-US" altLang="ko-KR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?</a:t>
            </a:r>
            <a:endParaRPr lang="ko-KR" altLang="en-US" sz="2000" b="1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83568" y="2691668"/>
            <a:ext cx="7848872" cy="3767814"/>
          </a:xfrm>
          <a:prstGeom prst="roundRect">
            <a:avLst>
              <a:gd name="adj" fmla="val 6125"/>
            </a:avLst>
          </a:prstGeom>
          <a:noFill/>
          <a:ln w="317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79810" y="2518467"/>
            <a:ext cx="33843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0718" y="2501215"/>
            <a:ext cx="2830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관련뉴스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8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96325" y="2875646"/>
            <a:ext cx="353440" cy="3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6365" y="6274816"/>
            <a:ext cx="21788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http://www.m-i.kr/news/articleView.html?idxno=605814</a:t>
            </a:r>
            <a:endParaRPr lang="ko-KR" altLang="en-US" sz="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432" y="2907692"/>
            <a:ext cx="3685342" cy="2265150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249819" y="2875646"/>
            <a:ext cx="353440" cy="3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2994" y="5198905"/>
            <a:ext cx="12987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https://eng.snu.ac.kr/node/851</a:t>
            </a:r>
            <a:endParaRPr lang="ko-KR" altLang="en-US" sz="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55" y="2894649"/>
            <a:ext cx="3129213" cy="282135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755" y="5716004"/>
            <a:ext cx="3129213" cy="51735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8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04256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407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혜택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1727912" y="2060848"/>
            <a:ext cx="6444488" cy="3361617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장학금 지급 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등록금 상당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타장학금 수혜자 가능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노트북 지급</a:t>
            </a:r>
            <a:endParaRPr kumimoji="1" lang="en-US" altLang="ko-KR" sz="2000" b="1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석사 연계 가능</a:t>
            </a:r>
            <a:endParaRPr kumimoji="1" lang="en-US" altLang="ko-KR" sz="2000" b="1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인턴십 프로그램 지원 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실습비 별도 지급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 후 입사 보장</a:t>
            </a:r>
            <a:endParaRPr kumimoji="1" lang="en-US" altLang="ko-KR" sz="2000" dirty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2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1" r="67204" b="84295"/>
          <a:stretch/>
        </p:blipFill>
        <p:spPr bwMode="auto">
          <a:xfrm>
            <a:off x="1176489" y="4941168"/>
            <a:ext cx="443183" cy="5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3" r="74006" b="84295"/>
          <a:stretch/>
        </p:blipFill>
        <p:spPr bwMode="auto">
          <a:xfrm>
            <a:off x="1158431" y="4221088"/>
            <a:ext cx="32589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1" r="78751" b="84295"/>
          <a:stretch/>
        </p:blipFill>
        <p:spPr bwMode="auto">
          <a:xfrm>
            <a:off x="1125154" y="3478725"/>
            <a:ext cx="426176" cy="5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84492" b="84295"/>
          <a:stretch/>
        </p:blipFill>
        <p:spPr bwMode="auto">
          <a:xfrm>
            <a:off x="1125153" y="2718122"/>
            <a:ext cx="385995" cy="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7" r="88986" b="84295"/>
          <a:stretch/>
        </p:blipFill>
        <p:spPr bwMode="auto">
          <a:xfrm>
            <a:off x="1125153" y="1979540"/>
            <a:ext cx="385995" cy="53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직선 연결선 24"/>
          <p:cNvCxnSpPr/>
          <p:nvPr/>
        </p:nvCxnSpPr>
        <p:spPr>
          <a:xfrm>
            <a:off x="1007604" y="170080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007604" y="5805264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모서리가 둥근 직사각형 31"/>
          <p:cNvSpPr/>
          <p:nvPr/>
        </p:nvSpPr>
        <p:spPr>
          <a:xfrm>
            <a:off x="986956" y="3212976"/>
            <a:ext cx="7329460" cy="2592288"/>
          </a:xfrm>
          <a:prstGeom prst="roundRect">
            <a:avLst>
              <a:gd name="adj" fmla="val 9346"/>
            </a:avLst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86956" y="1916832"/>
            <a:ext cx="7329460" cy="936104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갈매기형 수장 14"/>
          <p:cNvSpPr/>
          <p:nvPr/>
        </p:nvSpPr>
        <p:spPr>
          <a:xfrm>
            <a:off x="395535" y="3429000"/>
            <a:ext cx="1080121" cy="462909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accent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갈매기형 수장 13"/>
          <p:cNvSpPr/>
          <p:nvPr/>
        </p:nvSpPr>
        <p:spPr>
          <a:xfrm>
            <a:off x="395536" y="2132856"/>
            <a:ext cx="1080120" cy="46290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04256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330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절차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132856"/>
            <a:ext cx="571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2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차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Display Track 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 및 지원자격 검토</a:t>
            </a:r>
            <a:endParaRPr lang="ko-KR" altLang="en-US" sz="20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435388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차</a:t>
            </a:r>
            <a:endParaRPr lang="ko-KR" altLang="en-US" sz="2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갈매기형 수장 4"/>
          <p:cNvSpPr/>
          <p:nvPr/>
        </p:nvSpPr>
        <p:spPr>
          <a:xfrm>
            <a:off x="2354746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187624" y="4077072"/>
            <a:ext cx="1061451" cy="1061451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지원서</a:t>
            </a:r>
            <a:endParaRPr lang="en-US" altLang="ko-KR" sz="15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5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접</a:t>
            </a:r>
            <a:r>
              <a:rPr lang="ko-KR" altLang="en-US" sz="1500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</a:t>
            </a:r>
          </a:p>
        </p:txBody>
      </p:sp>
      <p:sp>
        <p:nvSpPr>
          <p:cNvPr id="17" name="타원 16"/>
          <p:cNvSpPr/>
          <p:nvPr/>
        </p:nvSpPr>
        <p:spPr>
          <a:xfrm>
            <a:off x="2681123" y="4077072"/>
            <a:ext cx="1061451" cy="1061451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GSAT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4136461" y="4080208"/>
            <a:ext cx="1058316" cy="1058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종합</a:t>
            </a:r>
            <a:endParaRPr lang="en-US" altLang="ko-KR" sz="16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면접</a:t>
            </a:r>
            <a:endParaRPr lang="ko-KR" altLang="en-US" sz="16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5554817" y="4080208"/>
            <a:ext cx="1058315" cy="105831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건강</a:t>
            </a:r>
            <a:endParaRPr lang="en-US" altLang="ko-KR" sz="1600" b="1" smtClean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검</a:t>
            </a:r>
            <a:r>
              <a:rPr lang="ko-KR" altLang="en-US" sz="1600" b="1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진</a:t>
            </a:r>
          </a:p>
        </p:txBody>
      </p:sp>
      <p:sp>
        <p:nvSpPr>
          <p:cNvPr id="25" name="타원 24"/>
          <p:cNvSpPr/>
          <p:nvPr/>
        </p:nvSpPr>
        <p:spPr>
          <a:xfrm>
            <a:off x="6994977" y="4080208"/>
            <a:ext cx="1058315" cy="105831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최종</a:t>
            </a:r>
            <a:endParaRPr lang="en-US" altLang="ko-KR" sz="16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합</a:t>
            </a:r>
            <a:r>
              <a:rPr lang="ko-KR" altLang="en-US" sz="1600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격</a:t>
            </a:r>
          </a:p>
        </p:txBody>
      </p:sp>
      <p:sp>
        <p:nvSpPr>
          <p:cNvPr id="29" name="갈매기형 수장 28"/>
          <p:cNvSpPr/>
          <p:nvPr/>
        </p:nvSpPr>
        <p:spPr>
          <a:xfrm>
            <a:off x="382662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0" name="갈매기형 수장 29"/>
          <p:cNvSpPr/>
          <p:nvPr/>
        </p:nvSpPr>
        <p:spPr>
          <a:xfrm>
            <a:off x="526678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1" name="갈매기형 수장 30"/>
          <p:cNvSpPr/>
          <p:nvPr/>
        </p:nvSpPr>
        <p:spPr>
          <a:xfrm>
            <a:off x="670694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3145" y="3435388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추후 절차 진행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개인별 안내 예정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접힌 도형 11"/>
          <p:cNvSpPr/>
          <p:nvPr/>
        </p:nvSpPr>
        <p:spPr>
          <a:xfrm>
            <a:off x="4716016" y="1700808"/>
            <a:ext cx="3888432" cy="4392488"/>
          </a:xfrm>
          <a:prstGeom prst="foldedCorner">
            <a:avLst>
              <a:gd name="adj" fmla="val 9124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접힌 도형 2"/>
          <p:cNvSpPr/>
          <p:nvPr/>
        </p:nvSpPr>
        <p:spPr>
          <a:xfrm>
            <a:off x="539552" y="1700808"/>
            <a:ext cx="3888432" cy="4392488"/>
          </a:xfrm>
          <a:prstGeom prst="foldedCorner">
            <a:avLst>
              <a:gd name="adj" fmla="val 9124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23197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2319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5.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자격</a:t>
            </a:r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방법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539552" y="2420888"/>
            <a:ext cx="3888432" cy="3360976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전기정보공학부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해당 학부에서 복수전공 중인 타 </a:t>
            </a:r>
            <a:r>
              <a:rPr kumimoji="1" lang="ko-KR" altLang="en-US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학부생도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지원 가능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~ 3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 재학생</a:t>
            </a: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평점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(4.3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만점 기준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영어회화 자격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en-US" altLang="ko-KR" sz="9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OPIc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IL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또는 </a:t>
            </a:r>
            <a:r>
              <a:rPr kumimoji="1" lang="ko-KR" altLang="en-US" sz="9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토익스피킹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5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급 이상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r>
              <a:rPr kumimoji="1" lang="en-US" altLang="ko-KR" sz="10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보유자</a:t>
            </a:r>
            <a:endParaRPr kumimoji="1" lang="en-US" altLang="ko-KR" sz="10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0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1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kumimoji="1" lang="ko-KR" altLang="en-US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어학자격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제출 시기는 별도 문의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요망</a:t>
            </a:r>
            <a:endParaRPr kumimoji="1" lang="ko-KR" altLang="en-US" sz="10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군미필자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가능 </a:t>
            </a:r>
            <a:r>
              <a:rPr kumimoji="1" lang="en-US" altLang="ko-KR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 전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군복무 완료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 전까지 </a:t>
            </a:r>
            <a:r>
              <a:rPr kumimoji="1" lang="ko-KR" altLang="en-US" sz="12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지정과목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이수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(9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페이지 참고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763688" y="2060281"/>
            <a:ext cx="1296144" cy="247369"/>
          </a:xfrm>
          <a:prstGeom prst="rect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2767" y="190754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자격</a:t>
            </a:r>
            <a:endParaRPr lang="ko-KR" altLang="en-US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061506" y="2060281"/>
            <a:ext cx="1296144" cy="247369"/>
          </a:xfrm>
          <a:prstGeom prst="rect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9932" y="190754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방법</a:t>
            </a:r>
            <a:endParaRPr lang="ko-KR" altLang="en-US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4788024" y="2420888"/>
            <a:ext cx="3816424" cy="1771438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이메일로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성적증명서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제출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  ※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수신처 </a:t>
            </a:r>
            <a:r>
              <a:rPr kumimoji="1" lang="en-US" altLang="ko-KR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kumimoji="1" lang="en-US" altLang="ko-KR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  <a:hlinkClick r:id="rId2"/>
              </a:rPr>
              <a:t>challott@snu.ac.kr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/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제목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Display Track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 제출</a:t>
            </a:r>
            <a:endParaRPr kumimoji="1" lang="en-US" altLang="ko-KR" sz="10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온라인 </a:t>
            </a:r>
            <a:r>
              <a:rPr kumimoji="1" lang="ko-KR" altLang="en-US" sz="12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채용행사 실시 예정</a:t>
            </a:r>
            <a:endParaRPr kumimoji="1" lang="en-US" altLang="ko-KR" sz="1200" dirty="0">
              <a:solidFill>
                <a:prstClr val="black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</a:pP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  ※ </a:t>
            </a:r>
            <a:r>
              <a:rPr kumimoji="1" lang="ko-KR" altLang="en-US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참가 희망 시</a:t>
            </a:r>
            <a:r>
              <a:rPr kumimoji="1" lang="en-US" altLang="ko-KR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</a:t>
            </a:r>
            <a:r>
              <a:rPr kumimoji="1" lang="ko-KR" altLang="en-US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아래의 링크로 접속해 신청서 작성</a:t>
            </a:r>
            <a:endParaRPr kumimoji="1" lang="en-US" altLang="ko-KR" sz="900" dirty="0">
              <a:solidFill>
                <a:prstClr val="black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C00000"/>
              </a:buClr>
              <a:buSzPct val="100000"/>
            </a:pPr>
            <a:r>
              <a:rPr kumimoji="1" lang="en-US" altLang="ko-KR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</a:t>
            </a:r>
            <a:r>
              <a:rPr kumimoji="1" lang="en-US" altLang="ko-KR" sz="900" dirty="0" smtClean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   </a:t>
            </a:r>
            <a:r>
              <a:rPr lang="en-US" altLang="ko-KR" sz="1200" u="sng" dirty="0">
                <a:hlinkClick r:id="rId3"/>
              </a:rPr>
              <a:t>https://ko.research.net/r/JGNHFTQ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2050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43755" y="1624813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35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642552" y="1624812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0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4070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407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6.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참여 교수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600" y="1772815"/>
            <a:ext cx="165618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1818982"/>
            <a:ext cx="4120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선정윤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다기능성 소프트 재료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박수영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초분자광전자 재료 연구단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김재필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유기광기능재료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7635" y="2924944"/>
            <a:ext cx="1656184" cy="22467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공학부</a:t>
            </a:r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3032666"/>
            <a:ext cx="48637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홍용택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차세대 유연성 소자 및 회로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이신두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분자직접물리 및 소자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이병호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광공학 및 양자전자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정덕균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집적 시스템 설계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이재상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Advanced Display and Sensor Lab</a:t>
            </a: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곽정훈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광ㆍ나노 전자소자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이수연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차세대 박막소자 및 회로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5353095"/>
            <a:ext cx="427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오준학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유기 고분자 전자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김대형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플렉서블 일렉트로닉스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71600" y="5341858"/>
            <a:ext cx="1656184" cy="657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endParaRPr lang="ko-KR" altLang="en-US" sz="16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71600" y="1772816"/>
            <a:ext cx="7187073" cy="1015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71600" y="2927090"/>
            <a:ext cx="7187073" cy="2244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71600" y="5341858"/>
            <a:ext cx="7187073" cy="657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2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45638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5458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전공별 이수 과목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접힌 도형 2"/>
          <p:cNvSpPr/>
          <p:nvPr/>
        </p:nvSpPr>
        <p:spPr>
          <a:xfrm>
            <a:off x="4415180" y="775781"/>
            <a:ext cx="4117260" cy="958420"/>
          </a:xfrm>
          <a:prstGeom prst="foldedCorner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5180" y="764704"/>
            <a:ext cx="418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 기준</a:t>
            </a:r>
            <a:endParaRPr lang="en-US" altLang="ko-KR" sz="14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졸업까지 필수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과목↑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+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전체 최소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25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학점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이수</a:t>
            </a:r>
            <a:endParaRPr lang="en-US" altLang="ko-KR" sz="11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全 학년 평점 평균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</a:t>
            </a:r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1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6204396" y="559838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3335744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918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35744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ㆍ재료공학원리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577882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한쪽 모서리가 잘린 사각형 5"/>
          <p:cNvSpPr/>
          <p:nvPr/>
        </p:nvSpPr>
        <p:spPr>
          <a:xfrm>
            <a:off x="3443756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한쪽 모서리가 잘린 사각형 18"/>
          <p:cNvSpPr/>
          <p:nvPr/>
        </p:nvSpPr>
        <p:spPr>
          <a:xfrm>
            <a:off x="4694895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794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전기정보공학부</a:t>
            </a:r>
            <a:endParaRPr lang="ko-KR" altLang="en-US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79140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ㆍ기초회로이론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</a:t>
            </a: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021278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ㆍ전기시스템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선형대수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5" name="한쪽 모서리가 잘린 사각형 24"/>
          <p:cNvSpPr/>
          <p:nvPr/>
        </p:nvSpPr>
        <p:spPr>
          <a:xfrm>
            <a:off x="887152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7" name="한쪽 모서리가 잘린 사각형 26"/>
          <p:cNvSpPr/>
          <p:nvPr/>
        </p:nvSpPr>
        <p:spPr>
          <a:xfrm>
            <a:off x="213829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891409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ㆍ물리화학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</a:p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ㆍ유기화학 </a:t>
            </a:r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분석화학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133547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0" name="한쪽 모서리가 잘린 사각형 29"/>
          <p:cNvSpPr/>
          <p:nvPr/>
        </p:nvSpPr>
        <p:spPr>
          <a:xfrm>
            <a:off x="599942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(8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1" name="한쪽 모서리가 잘린 사각형 30"/>
          <p:cNvSpPr/>
          <p:nvPr/>
        </p:nvSpPr>
        <p:spPr>
          <a:xfrm>
            <a:off x="7250560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79140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ㆍ기초전자회로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 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디지털 시스템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설계 및 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7914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전기공학설계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 b="1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프로젝트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ㆍ유기전자소자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디스플레이공학</a:t>
            </a:r>
            <a:endParaRPr lang="en-US" altLang="ko-KR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 rot="16200000">
            <a:off x="251520" y="3140968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FF11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4" name="양쪽 모서리가 둥근 사각형 33"/>
          <p:cNvSpPr/>
          <p:nvPr/>
        </p:nvSpPr>
        <p:spPr>
          <a:xfrm rot="16200000">
            <a:off x="251520" y="4293096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5" name="양쪽 모서리가 둥근 사각형 34"/>
          <p:cNvSpPr/>
          <p:nvPr/>
        </p:nvSpPr>
        <p:spPr>
          <a:xfrm rot="16200000">
            <a:off x="251520" y="5445224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021278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ㆍ반도체소자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ㆍ아날로그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전자회로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ㆍ양자역학의</a:t>
            </a:r>
            <a:r>
              <a:rPr lang="en-US" altLang="ko-KR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응용</a:t>
            </a:r>
            <a:endParaRPr lang="ko-KR" altLang="en-US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021278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ㆍ전자물리의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기초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335744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전자기적 성질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577882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ㆍ전기회로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891409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ㆍ화학생물합성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열 및 물질전달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133547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ㆍ고분자화학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무기 및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재료화학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335744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재료종합실험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ㆍ재료종합설계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ㆍ디스플레이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 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ㆍ디스플레이공학</a:t>
            </a:r>
            <a:endParaRPr lang="en-US" altLang="ko-KR" sz="10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77882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ㆍ반도체집적공정</a:t>
            </a:r>
            <a:endParaRPr lang="en-US" altLang="ko-KR" sz="10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전자세라믹스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ㆍ분자전자재료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반도체재료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89186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창의연구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디스플레이공학</a:t>
            </a:r>
            <a:endParaRPr lang="en-US" altLang="ko-KR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13350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ㆍ고분자물성</a:t>
            </a:r>
            <a:endParaRPr lang="en-US" altLang="ko-KR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9460" y="6093296"/>
            <a:ext cx="49584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전기공학설계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재료종합실험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창의연구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 실습 과정</a:t>
            </a:r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1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703</Words>
  <Application>Microsoft Office PowerPoint</Application>
  <PresentationFormat>화면 슬라이드 쇼(4:3)</PresentationFormat>
  <Paragraphs>188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굴림</vt:lpstr>
      <vt:lpstr>Arial</vt:lpstr>
      <vt:lpstr>함초롬돋움</vt:lpstr>
      <vt:lpstr>맑은 고딕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299</cp:revision>
  <dcterms:created xsi:type="dcterms:W3CDTF">2019-07-17T06:01:11Z</dcterms:created>
  <dcterms:modified xsi:type="dcterms:W3CDTF">2021-03-04T07:20:44Z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C:\Users\SDC\Desktop\서울대학교 산학Track.pptx</vt:lpwstr>
  </property>
</Properties>
</file>