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9" r:id="rId2"/>
    <p:sldId id="260" r:id="rId3"/>
    <p:sldId id="271" r:id="rId4"/>
    <p:sldId id="270" r:id="rId5"/>
    <p:sldId id="263" r:id="rId6"/>
    <p:sldId id="264" r:id="rId7"/>
    <p:sldId id="266" r:id="rId8"/>
    <p:sldId id="265" r:id="rId9"/>
    <p:sldId id="272" r:id="rId10"/>
    <p:sldId id="267" r:id="rId11"/>
    <p:sldId id="273" r:id="rId12"/>
    <p:sldId id="269" r:id="rId13"/>
  </p:sldIdLst>
  <p:sldSz cx="9144000" cy="6858000" type="screen4x3"/>
  <p:notesSz cx="6858000" cy="9144000"/>
  <p:embeddedFontLst>
    <p:embeddedFont>
      <p:font typeface="함초롬돋움" pitchFamily="18" charset="-127"/>
      <p:regular r:id="rId14"/>
      <p:bold r:id="rId15"/>
    </p:embeddedFont>
    <p:embeddedFont>
      <p:font typeface="맑은 고딕" pitchFamily="50" charset="-127"/>
      <p:regular r:id="rId16"/>
      <p:bold r:id="rId17"/>
    </p:embeddedFont>
  </p:embeddedFontLst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106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사용자" initials="W사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3" autoAdjust="0"/>
    <p:restoredTop sz="94660"/>
  </p:normalViewPr>
  <p:slideViewPr>
    <p:cSldViewPr>
      <p:cViewPr>
        <p:scale>
          <a:sx n="75" d="100"/>
          <a:sy n="75" d="100"/>
        </p:scale>
        <p:origin x="-2664" y="-840"/>
      </p:cViewPr>
      <p:guideLst>
        <p:guide orient="horz" pos="2160"/>
        <p:guide pos="2880"/>
        <p:guide pos="106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4.fntdata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4135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6611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6978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802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42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089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075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611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33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174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75610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0EEB-AD9E-4009-9FE5-330D1C792B85}" type="datetimeFigureOut">
              <a:rPr lang="ko-KR" altLang="en-US" smtClean="0"/>
              <a:t>2022-02-08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07DCC-88D7-4764-80BD-36041A42ED3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756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ko.research.net/r/6SV9ZFG" TargetMode="External"/><Relationship Id="rId2" Type="http://schemas.openxmlformats.org/officeDocument/2006/relationships/hyperlink" Target="mailto:challott@snu.ac.kr" TargetMode="Externa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511660" y="1484784"/>
            <a:ext cx="6120680" cy="388843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35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5400000" scaled="1"/>
          </a:gradFill>
          <a:ln>
            <a:noFill/>
          </a:ln>
          <a:effectLst>
            <a:outerShdw blurRad="50800" dist="889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691680" y="1690642"/>
            <a:ext cx="5760640" cy="3476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979712" y="4437112"/>
            <a:ext cx="5112568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02125" y="1945283"/>
            <a:ext cx="4939750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endParaRPr lang="en-US" altLang="ko-K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ㅣ</a:t>
            </a:r>
            <a:endParaRPr lang="en-US" altLang="ko-KR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</a:t>
            </a:r>
            <a:endParaRPr lang="en-US" altLang="ko-KR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endParaRPr lang="en-US" altLang="ko-K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endParaRPr lang="en-US" altLang="ko-KR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en-US" altLang="ko-KR" sz="32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lang="ko-KR" altLang="en-US" sz="32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장학생 모집</a:t>
            </a:r>
            <a:endParaRPr lang="ko-KR" altLang="en-US" sz="3200" b="1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4296" y="126751"/>
            <a:ext cx="2443488" cy="371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17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345638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35458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전공별 이수 과목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모서리가 접힌 도형 2"/>
          <p:cNvSpPr/>
          <p:nvPr/>
        </p:nvSpPr>
        <p:spPr>
          <a:xfrm>
            <a:off x="4415180" y="775781"/>
            <a:ext cx="4117260" cy="958420"/>
          </a:xfrm>
          <a:prstGeom prst="foldedCorner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5180" y="764704"/>
            <a:ext cx="418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입사 기준</a:t>
            </a:r>
            <a:endParaRPr lang="en-US" altLang="ko-KR" sz="14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졸업까지 필수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과목↑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+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전체 최소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25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학점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이수</a:t>
            </a:r>
            <a:endParaRPr lang="en-US" altLang="ko-KR" sz="11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全 학년 평점 평균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3.0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이상</a:t>
            </a:r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1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6204396" y="559838"/>
            <a:ext cx="450171" cy="43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3335744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재료공학부</a:t>
            </a:r>
            <a:endParaRPr lang="ko-KR" altLang="en-US" sz="14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91860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화학생물공학부</a:t>
            </a:r>
            <a:endParaRPr lang="ko-KR" altLang="en-US" sz="14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335744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ㆍ재료공학원리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577882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" name="한쪽 모서리가 잘린 사각형 5"/>
          <p:cNvSpPr/>
          <p:nvPr/>
        </p:nvSpPr>
        <p:spPr>
          <a:xfrm>
            <a:off x="3443756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(7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9" name="한쪽 모서리가 잘린 사각형 18"/>
          <p:cNvSpPr/>
          <p:nvPr/>
        </p:nvSpPr>
        <p:spPr>
          <a:xfrm>
            <a:off x="4694895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79460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전기정보공학부</a:t>
            </a:r>
            <a:endParaRPr lang="ko-KR" altLang="en-US" sz="14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79140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ㆍ기초회로이론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</a:t>
            </a: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및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021278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ㆍ전기시스템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선형대수</a:t>
            </a:r>
            <a:endParaRPr lang="ko-KR" altLang="en-US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5" name="한쪽 모서리가 잘린 사각형 24"/>
          <p:cNvSpPr/>
          <p:nvPr/>
        </p:nvSpPr>
        <p:spPr>
          <a:xfrm>
            <a:off x="887152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(7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7" name="한쪽 모서리가 잘린 사각형 26"/>
          <p:cNvSpPr/>
          <p:nvPr/>
        </p:nvSpPr>
        <p:spPr>
          <a:xfrm>
            <a:off x="2138291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891409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ㆍ물리화학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Ⅰ</a:t>
            </a: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ㆍ유기화학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dirty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Ⅰ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분석화학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133547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0" name="한쪽 모서리가 잘린 사각형 29"/>
          <p:cNvSpPr/>
          <p:nvPr/>
        </p:nvSpPr>
        <p:spPr>
          <a:xfrm>
            <a:off x="5999421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(8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1" name="한쪽 모서리가 잘린 사각형 30"/>
          <p:cNvSpPr/>
          <p:nvPr/>
        </p:nvSpPr>
        <p:spPr>
          <a:xfrm>
            <a:off x="7250560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79140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ㆍ기초전자회로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및 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디지털 시스템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설계 및 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7914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전기공학설계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 b="1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프로젝트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ㆍ유기전자소자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디스플레이공학</a:t>
            </a:r>
            <a:endParaRPr lang="en-US" altLang="ko-KR" sz="10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 rot="16200000">
            <a:off x="251520" y="3140968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rgbClr val="FF11D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4" name="양쪽 모서리가 둥근 사각형 33"/>
          <p:cNvSpPr/>
          <p:nvPr/>
        </p:nvSpPr>
        <p:spPr>
          <a:xfrm rot="16200000">
            <a:off x="251520" y="4293096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5" name="양쪽 모서리가 둥근 사각형 34"/>
          <p:cNvSpPr/>
          <p:nvPr/>
        </p:nvSpPr>
        <p:spPr>
          <a:xfrm rot="16200000">
            <a:off x="251520" y="5445224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4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021278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ㆍ반도체소자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ㆍ아날로그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전자회로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ㆍ양자역학의</a:t>
            </a:r>
            <a:r>
              <a:rPr lang="en-US" altLang="ko-KR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응용</a:t>
            </a:r>
            <a:endParaRPr lang="ko-KR" altLang="en-US" sz="10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021278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ㆍ전자물리의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기초</a:t>
            </a:r>
            <a:endParaRPr lang="ko-KR" altLang="en-US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335744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ㆍ재료의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전자기적 성질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577882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ㆍ전기회로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5891409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ㆍ화학생물합성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실험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열 및 물질전달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7133547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ㆍ고분자화학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무기 및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재료화학</a:t>
            </a:r>
            <a:endParaRPr lang="ko-KR" altLang="en-US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335744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재료종합실험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ㆍ재료종합설계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ㆍ디스플레이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</a:t>
            </a:r>
            <a:r>
              <a:rPr lang="en-US" altLang="ko-KR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및 소자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ㆍ디스플레이공학</a:t>
            </a:r>
            <a:endParaRPr lang="en-US" altLang="ko-KR" sz="10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77882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ㆍ반도체집적공정</a:t>
            </a:r>
            <a:endParaRPr lang="en-US" altLang="ko-KR" sz="10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전자세라믹스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ㆍ분자전자재료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반도체재료</a:t>
            </a:r>
            <a:endParaRPr lang="en-US" altLang="ko-KR" sz="110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89186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창의연구</a:t>
            </a:r>
            <a:endParaRPr lang="en-US" altLang="ko-KR" sz="1100" b="1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0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0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디스플레이공학</a:t>
            </a:r>
            <a:endParaRPr lang="en-US" altLang="ko-KR" sz="10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13350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ㆍ고분자물성</a:t>
            </a:r>
            <a:endParaRPr lang="en-US" altLang="ko-KR" sz="11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9460" y="6093296"/>
            <a:ext cx="49584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창의공학 설계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전기공학설계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재료종합실험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창의연구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 실습 과정</a:t>
            </a:r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616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345638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396775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7-1.  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전공별 이수 과목</a:t>
            </a:r>
            <a:endParaRPr lang="ko-KR" altLang="en-US" sz="30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모서리가 접힌 도형 2"/>
          <p:cNvSpPr/>
          <p:nvPr/>
        </p:nvSpPr>
        <p:spPr>
          <a:xfrm>
            <a:off x="4415180" y="775781"/>
            <a:ext cx="4117260" cy="958420"/>
          </a:xfrm>
          <a:prstGeom prst="foldedCorner">
            <a:avLst/>
          </a:prstGeom>
          <a:solidFill>
            <a:schemeClr val="bg1"/>
          </a:solidFill>
          <a:ln w="15875">
            <a:solidFill>
              <a:schemeClr val="accent1">
                <a:shade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5180" y="764704"/>
            <a:ext cx="4189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Clr>
                <a:srgbClr val="C00000"/>
              </a:buClr>
              <a:buFont typeface="Wingdings" panose="05000000000000000000" pitchFamily="2" charset="2"/>
              <a:buChar char="ü"/>
            </a:pPr>
            <a:r>
              <a:rPr lang="ko-KR" altLang="en-US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입사 기준</a:t>
            </a:r>
            <a:endParaRPr lang="en-US" altLang="ko-KR" sz="14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졸업까지 필수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과목↑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+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전체 최소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25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학점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이수</a:t>
            </a:r>
            <a:endParaRPr lang="en-US" altLang="ko-KR" sz="11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全 학년 평점 평균 </a:t>
            </a:r>
            <a:r>
              <a:rPr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3.0 </a:t>
            </a:r>
            <a:r>
              <a:rPr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이상</a:t>
            </a:r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1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6204396" y="559838"/>
            <a:ext cx="450171" cy="43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직사각형 12"/>
          <p:cNvSpPr/>
          <p:nvPr/>
        </p:nvSpPr>
        <p:spPr>
          <a:xfrm>
            <a:off x="3335744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</a:t>
            </a:r>
            <a:r>
              <a:rPr lang="ko-KR" altLang="en-US" sz="14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계</a:t>
            </a:r>
            <a:r>
              <a:rPr lang="ko-KR" altLang="en-US" sz="1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공학부</a:t>
            </a:r>
            <a:endParaRPr lang="ko-KR" altLang="en-US" sz="14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5891860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335744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577882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" name="한쪽 모서리가 잘린 사각형 5"/>
          <p:cNvSpPr/>
          <p:nvPr/>
        </p:nvSpPr>
        <p:spPr>
          <a:xfrm>
            <a:off x="3443756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(7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9" name="한쪽 모서리가 잘린 사각형 18"/>
          <p:cNvSpPr/>
          <p:nvPr/>
        </p:nvSpPr>
        <p:spPr>
          <a:xfrm>
            <a:off x="4694895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79460" y="1936216"/>
            <a:ext cx="2484276" cy="432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</a:t>
            </a:r>
            <a:r>
              <a:rPr lang="ko-KR" altLang="en-US" sz="14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부</a:t>
            </a:r>
            <a:endParaRPr lang="ko-KR" altLang="en-US" sz="14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779140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ㆍ물리화학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Ⅰ</a:t>
            </a: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ㆍ물리화학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en-US" altLang="ko-KR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II</a:t>
            </a:r>
            <a:endParaRPr lang="en-US" altLang="ko-KR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ㆍ유</a:t>
            </a:r>
            <a:r>
              <a:rPr lang="ko-KR" altLang="en-US" sz="1100" dirty="0" err="1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</a:t>
            </a:r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dirty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Ⅰ</a:t>
            </a: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ㆍ유기화학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en-US" altLang="ko-KR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II</a:t>
            </a:r>
            <a:endParaRPr lang="en-US" altLang="ko-KR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2021278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5" name="한쪽 모서리가 잘린 사각형 24"/>
          <p:cNvSpPr/>
          <p:nvPr/>
        </p:nvSpPr>
        <p:spPr>
          <a:xfrm>
            <a:off x="887152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(7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7" name="한쪽 모서리가 잘린 사각형 26"/>
          <p:cNvSpPr/>
          <p:nvPr/>
        </p:nvSpPr>
        <p:spPr>
          <a:xfrm>
            <a:off x="2138291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5891409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7133547" y="2780928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1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0" name="한쪽 모서리가 잘린 사각형 29"/>
          <p:cNvSpPr/>
          <p:nvPr/>
        </p:nvSpPr>
        <p:spPr>
          <a:xfrm>
            <a:off x="5999421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필수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(8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1" name="한쪽 모서리가 잘린 사각형 30"/>
          <p:cNvSpPr/>
          <p:nvPr/>
        </p:nvSpPr>
        <p:spPr>
          <a:xfrm>
            <a:off x="7250560" y="2492896"/>
            <a:ext cx="1008112" cy="288032"/>
          </a:xfrm>
          <a:prstGeom prst="snip1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선택 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  <a:r>
              <a:rPr lang="en-US" altLang="ko-KR" sz="12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1)</a:t>
            </a:r>
            <a:endParaRPr lang="ko-KR" altLang="en-US" sz="12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779140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ㆍ물리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분석 실험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ㆍ유기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무기 실험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77914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</a:t>
            </a:r>
            <a:r>
              <a:rPr lang="ko-KR" altLang="en-US" sz="1100" b="1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화학연구실험</a:t>
            </a:r>
            <a:endParaRPr lang="en-US" altLang="ko-KR" sz="1100" b="1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8" name="양쪽 모서리가 둥근 사각형 7"/>
          <p:cNvSpPr/>
          <p:nvPr/>
        </p:nvSpPr>
        <p:spPr>
          <a:xfrm rot="16200000">
            <a:off x="251520" y="3140968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rgbClr val="FF11D2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4" name="양쪽 모서리가 둥근 사각형 33"/>
          <p:cNvSpPr/>
          <p:nvPr/>
        </p:nvSpPr>
        <p:spPr>
          <a:xfrm rot="16200000">
            <a:off x="251520" y="4293096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5" name="양쪽 모서리가 둥근 사각형 34"/>
          <p:cNvSpPr/>
          <p:nvPr/>
        </p:nvSpPr>
        <p:spPr>
          <a:xfrm rot="16200000">
            <a:off x="251520" y="5445224"/>
            <a:ext cx="720080" cy="288032"/>
          </a:xfrm>
          <a:prstGeom prst="round2SameRect">
            <a:avLst>
              <a:gd name="adj1" fmla="val 49736"/>
              <a:gd name="adj2" fmla="val 0"/>
            </a:avLst>
          </a:prstGeom>
          <a:solidFill>
            <a:schemeClr val="accent5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4</a:t>
            </a:r>
            <a:r>
              <a:rPr lang="ko-KR" altLang="en-US" sz="140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</a:t>
            </a:r>
            <a:endParaRPr lang="ko-KR" altLang="en-US" sz="140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6" name="직사각형 35"/>
          <p:cNvSpPr/>
          <p:nvPr/>
        </p:nvSpPr>
        <p:spPr>
          <a:xfrm>
            <a:off x="2021278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ㆍ물리화학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III</a:t>
            </a: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ㆍ무기화학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I</a:t>
            </a: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ㆍ양자</a:t>
            </a:r>
            <a:r>
              <a:rPr lang="ko-KR" altLang="en-US" sz="1100" dirty="0" err="1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</a:t>
            </a:r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</a:t>
            </a:r>
            <a:endParaRPr lang="ko-KR" altLang="en-US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7" name="직사각형 36"/>
          <p:cNvSpPr/>
          <p:nvPr/>
        </p:nvSpPr>
        <p:spPr>
          <a:xfrm>
            <a:off x="2021278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ㆍ나노소재화학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ㆍ고분자화학재료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ㆍ계산화학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ㆍ분자설계</a:t>
            </a:r>
            <a:r>
              <a:rPr lang="ko-KR" altLang="en-US" sz="1100" dirty="0" smtClean="0">
                <a:solidFill>
                  <a:schemeClr val="tx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및 합성</a:t>
            </a:r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8" name="직사각형 37"/>
          <p:cNvSpPr/>
          <p:nvPr/>
        </p:nvSpPr>
        <p:spPr>
          <a:xfrm>
            <a:off x="3335744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100" b="1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4577882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0" name="직사각형 39"/>
          <p:cNvSpPr/>
          <p:nvPr/>
        </p:nvSpPr>
        <p:spPr>
          <a:xfrm>
            <a:off x="5891409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100" b="1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7133547" y="3933056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2" name="직사각형 41"/>
          <p:cNvSpPr/>
          <p:nvPr/>
        </p:nvSpPr>
        <p:spPr>
          <a:xfrm>
            <a:off x="3335744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100" b="1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4577882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100" dirty="0" smtClean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589186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0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7133500" y="5085184"/>
            <a:ext cx="1242138" cy="1008112"/>
          </a:xfrm>
          <a:prstGeom prst="rect">
            <a:avLst/>
          </a:prstGeom>
          <a:noFill/>
          <a:ln w="222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ko-KR" sz="1100" dirty="0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779460" y="6093296"/>
            <a:ext cx="25779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</a:t>
            </a:r>
            <a:r>
              <a:rPr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화학연구실험 </a:t>
            </a:r>
            <a:r>
              <a:rPr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</a:t>
            </a:r>
            <a:r>
              <a:rPr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 실습 과정</a:t>
            </a:r>
            <a:endParaRPr lang="ko-KR" altLang="en-US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3364598" y="3109109"/>
            <a:ext cx="11282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ㆍ고체역학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3310096" y="3977188"/>
            <a:ext cx="1384799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ㆍ재료와</a:t>
            </a:r>
            <a:r>
              <a:rPr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제조공정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ㆍ열전달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ㆍ메카트로닉스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ㆍ기계공학실험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4634829" y="5085184"/>
            <a:ext cx="1128243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ㆍ마이크로나노</a:t>
            </a:r>
            <a:r>
              <a:rPr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기계공학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ㆍ최적설계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ㆍ컴퓨터시뮬레이션과</a:t>
            </a:r>
            <a:r>
              <a:rPr lang="ko-KR" altLang="en-US" sz="11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설계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9" name="직사각형 48"/>
          <p:cNvSpPr/>
          <p:nvPr/>
        </p:nvSpPr>
        <p:spPr>
          <a:xfrm>
            <a:off x="4619163" y="4027711"/>
            <a:ext cx="115957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ㆍ기계제품설계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ㆍ기계시스템</a:t>
            </a:r>
            <a:r>
              <a:rPr lang="ko-KR" altLang="en-US" sz="11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모델링 및 제어</a:t>
            </a:r>
          </a:p>
          <a:p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3305904" y="5277519"/>
            <a:ext cx="13227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ㆍ마이크로나노가공생산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z="1100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ㆍ기계시스템설계</a:t>
            </a:r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651597" y="3109109"/>
            <a:ext cx="112824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ㆍ역학과</a:t>
            </a:r>
            <a:r>
              <a:rPr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sz="11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설계</a:t>
            </a:r>
          </a:p>
          <a:p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715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1851788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18517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8.  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문의처</a:t>
            </a:r>
            <a:endParaRPr lang="ko-KR" altLang="en-US" sz="30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383" y="1700808"/>
            <a:ext cx="3295389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endParaRPr lang="en-US" altLang="ko-KR" sz="24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400" dirty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Track 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선발기준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절차 관련사항</a:t>
            </a:r>
            <a:endParaRPr lang="en-US" altLang="ko-KR" sz="1600" dirty="0" smtClean="0">
              <a:solidFill>
                <a:schemeClr val="accent1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e-mail : challott@snu.ac.kr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전화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02)880-9552</a:t>
            </a:r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480060" y="1700808"/>
            <a:ext cx="4772460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</a:t>
            </a:r>
            <a:endParaRPr lang="en-US" altLang="ko-KR" sz="24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4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Track 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채용 관련 및 기타 </a:t>
            </a:r>
            <a:r>
              <a:rPr lang="ko-KR" altLang="en-US" sz="1600" dirty="0" err="1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선확보</a:t>
            </a:r>
            <a:r>
              <a:rPr lang="ko-KR" altLang="en-US" sz="1600" dirty="0" smtClean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제도 안내</a:t>
            </a:r>
            <a:endParaRPr lang="en-US" altLang="ko-KR" sz="1600" dirty="0" smtClean="0">
              <a:solidFill>
                <a:schemeClr val="accent1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e-mail : sdc.recruit@samsung.com</a:t>
            </a: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전화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031)5181-0446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카카오톡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플러스 친구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‘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채용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’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1600" dirty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: </a:t>
            </a:r>
            <a:r>
              <a:rPr lang="ko-KR" altLang="en-US" sz="1600" dirty="0">
                <a:solidFill>
                  <a:schemeClr val="accent1">
                    <a:lumMod val="7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기타 참고 사이트</a:t>
            </a:r>
            <a:endParaRPr lang="en-US" altLang="ko-KR" sz="1600" dirty="0">
              <a:solidFill>
                <a:schemeClr val="accent1">
                  <a:lumMod val="7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홈페이지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www.samsungdisplay.com</a:t>
            </a:r>
          </a:p>
          <a:p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뉴스룸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news.samsungdisplay.com</a:t>
            </a:r>
          </a:p>
          <a:p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왼쪽 대괄호 14"/>
          <p:cNvSpPr/>
          <p:nvPr/>
        </p:nvSpPr>
        <p:spPr>
          <a:xfrm>
            <a:off x="315365" y="2670304"/>
            <a:ext cx="216023" cy="1080120"/>
          </a:xfrm>
          <a:prstGeom prst="leftBracket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9" name="왼쪽 대괄호 18"/>
          <p:cNvSpPr/>
          <p:nvPr/>
        </p:nvSpPr>
        <p:spPr>
          <a:xfrm>
            <a:off x="4235943" y="2670304"/>
            <a:ext cx="216023" cy="1584176"/>
          </a:xfrm>
          <a:prstGeom prst="leftBracket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2" name="왼쪽 대괄호 11"/>
          <p:cNvSpPr/>
          <p:nvPr/>
        </p:nvSpPr>
        <p:spPr>
          <a:xfrm>
            <a:off x="4235943" y="5183070"/>
            <a:ext cx="216023" cy="864096"/>
          </a:xfrm>
          <a:prstGeom prst="leftBracket">
            <a:avLst/>
          </a:prstGeom>
          <a:ln w="3175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5565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/>
          <p:cNvSpPr/>
          <p:nvPr/>
        </p:nvSpPr>
        <p:spPr>
          <a:xfrm>
            <a:off x="467543" y="993814"/>
            <a:ext cx="2160241" cy="346954"/>
          </a:xfrm>
          <a:prstGeom prst="rect">
            <a:avLst/>
          </a:prstGeom>
          <a:solidFill>
            <a:srgbClr val="FF11D2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1187408" y="2420888"/>
            <a:ext cx="2680093" cy="28623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교수님 인사말</a:t>
            </a:r>
            <a:endParaRPr lang="en-US" altLang="ko-KR" sz="2000" b="1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r>
              <a:rPr lang="en-US" altLang="ko-KR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</a:t>
            </a:r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Track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소개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혜택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절차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AutoNum type="arabicPeriod"/>
            </a:pP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342900" indent="-342900">
              <a:buFontTx/>
              <a:buAutoNum type="arabicPeriod"/>
            </a:pP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</a:t>
            </a:r>
            <a:r>
              <a:rPr lang="ko-KR" altLang="en-US" sz="2000" b="1" dirty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자격</a:t>
            </a:r>
            <a:r>
              <a:rPr lang="en-US" altLang="ko-KR" sz="2000" b="1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2000" b="1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방법</a:t>
            </a:r>
            <a:endParaRPr lang="en-US" altLang="ko-KR" sz="2000" b="1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7544" y="657686"/>
            <a:ext cx="2104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Contents</a:t>
            </a:r>
            <a:endParaRPr lang="ko-KR" altLang="en-US" sz="36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3" name="TextBox 22"/>
          <p:cNvSpPr txBox="1"/>
          <p:nvPr/>
        </p:nvSpPr>
        <p:spPr>
          <a:xfrm>
            <a:off x="5076056" y="2420888"/>
            <a:ext cx="2421176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6. 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참여 교수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7. 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전공별 이수 과목</a:t>
            </a:r>
            <a:endParaRPr lang="en-US" altLang="ko-KR" sz="2000" b="1" dirty="0" smtClean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en-US" altLang="ko-KR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8. </a:t>
            </a:r>
            <a:r>
              <a:rPr lang="ko-KR" altLang="en-US" sz="2000" b="1" dirty="0" smtClean="0">
                <a:ln>
                  <a:solidFill>
                    <a:schemeClr val="tx1">
                      <a:lumMod val="85000"/>
                      <a:lumOff val="15000"/>
                      <a:alpha val="3000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문의처</a:t>
            </a:r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endParaRPr lang="en-US" altLang="ko-KR" sz="2000" b="1" dirty="0">
              <a:ln>
                <a:solidFill>
                  <a:schemeClr val="tx1">
                    <a:lumMod val="85000"/>
                    <a:lumOff val="15000"/>
                    <a:alpha val="30000"/>
                  </a:schemeClr>
                </a:solidFill>
              </a:ln>
              <a:solidFill>
                <a:schemeClr val="tx1">
                  <a:lumMod val="85000"/>
                  <a:lumOff val="15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>
            <a:off x="971600" y="2060848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/>
          <p:cNvCxnSpPr/>
          <p:nvPr/>
        </p:nvCxnSpPr>
        <p:spPr>
          <a:xfrm>
            <a:off x="971600" y="5589240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한쪽 모서리가 잘린 사각형 1"/>
          <p:cNvSpPr/>
          <p:nvPr/>
        </p:nvSpPr>
        <p:spPr>
          <a:xfrm>
            <a:off x="981339" y="1772816"/>
            <a:ext cx="1430422" cy="288032"/>
          </a:xfrm>
          <a:prstGeom prst="snip1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</a:t>
            </a:r>
            <a:endParaRPr lang="ko-KR" altLang="en-US" sz="14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6820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5" y="980809"/>
            <a:ext cx="5817618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581761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1.  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디스플레이 </a:t>
            </a:r>
            <a:r>
              <a:rPr lang="ko-KR" altLang="en-US" sz="3000" b="1" dirty="0" err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연구센터장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인사말</a:t>
            </a:r>
            <a:endParaRPr lang="ko-KR" altLang="en-US" sz="30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81339" y="2348880"/>
            <a:ext cx="1152128" cy="1368152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cxnSp>
        <p:nvCxnSpPr>
          <p:cNvPr id="14" name="직선 연결선 13"/>
          <p:cNvCxnSpPr/>
          <p:nvPr/>
        </p:nvCxnSpPr>
        <p:spPr>
          <a:xfrm>
            <a:off x="971600" y="2060848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한쪽 모서리가 잘린 사각형 15"/>
          <p:cNvSpPr/>
          <p:nvPr/>
        </p:nvSpPr>
        <p:spPr>
          <a:xfrm>
            <a:off x="981339" y="1772816"/>
            <a:ext cx="2325570" cy="288032"/>
          </a:xfrm>
          <a:prstGeom prst="snip1Rect">
            <a:avLst>
              <a:gd name="adj" fmla="val 5000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센터장</a:t>
            </a:r>
            <a:r>
              <a:rPr lang="ko-KR" altLang="en-US" sz="14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홍용</a:t>
            </a:r>
            <a:r>
              <a:rPr lang="ko-KR" altLang="en-US" sz="14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택</a:t>
            </a:r>
          </a:p>
        </p:txBody>
      </p:sp>
      <p:cxnSp>
        <p:nvCxnSpPr>
          <p:cNvPr id="17" name="직선 연결선 16"/>
          <p:cNvCxnSpPr/>
          <p:nvPr/>
        </p:nvCxnSpPr>
        <p:spPr>
          <a:xfrm>
            <a:off x="971600" y="6237312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직사각형 10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2267744" y="2219105"/>
            <a:ext cx="5904656" cy="3920744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84108" indent="-84108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안녕하십니까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?</a:t>
            </a: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-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연구센터에서 운영하는 </a:t>
            </a:r>
            <a:r>
              <a:rPr kumimoji="1"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대상 디스플레이 트랙 프로그램에 오신 것을 환영합니다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본 프로그램은 </a:t>
            </a:r>
            <a:r>
              <a:rPr kumimoji="1"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학부생들의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디스플레이 분야 교육을 강화하고 연구 </a:t>
            </a: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역량을 제고할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목적으로 삼성디스플레이의 지원을 받아 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2019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년부터 진행하고 </a:t>
            </a: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있습니다</a:t>
            </a:r>
            <a:r>
              <a:rPr kumimoji="1"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</a:t>
            </a: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endParaRPr kumimoji="1" lang="en-US" altLang="ko-KR" sz="20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프로그램에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선정된 학생들은 각 학부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학과 별 전공 과목 중 디스플레이 트랙으로 지정된 과목을 수강하고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프로그램 참여 교수님의 연구실에서 인턴 과목 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과목과 졸업을 위한 연구실 연구 과목 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과목을 수강하며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방학을 이용하여 삼성디스플레이에서 인턴 근무를 하게 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이로써 본 프로그램에 참여하는 학생들은 전공지식뿐만 아니라 실험 및 연구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그리고 현장에서의 경험을 갖춘 인재로 키워져 졸업 후 한국 디스플레이 산업에 크게 기여할 것으로 </a:t>
            </a:r>
            <a:r>
              <a:rPr kumimoji="1" lang="ko-KR" altLang="en-US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기대합니다</a:t>
            </a:r>
            <a:r>
              <a:rPr kumimoji="1" lang="en-US" altLang="ko-KR" sz="11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</a:t>
            </a: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endParaRPr kumimoji="1" lang="en-US" altLang="ko-KR" sz="2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많은 관심을 가져 주십시오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그리고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본 프로그램을 통해 여러분의 꿈이 이루어지기 기원합니다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 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감사합니다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.</a:t>
            </a:r>
            <a:endParaRPr kumimoji="1" lang="en-US" altLang="ko-KR" sz="11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r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서울대학교</a:t>
            </a:r>
            <a:r>
              <a:rPr kumimoji="1" lang="en-US" altLang="ko-KR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-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연구센터 </a:t>
            </a:r>
            <a:endParaRPr kumimoji="1" lang="en-US" altLang="ko-KR" sz="11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r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센터장 </a:t>
            </a:r>
            <a:r>
              <a:rPr kumimoji="1" lang="ko-KR" altLang="en-US" sz="11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홍용택</a:t>
            </a:r>
            <a:r>
              <a:rPr kumimoji="1" lang="ko-KR" altLang="en-US" sz="11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endParaRPr kumimoji="1" lang="en-US" altLang="ko-KR" sz="11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6200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직사각형 14"/>
          <p:cNvSpPr/>
          <p:nvPr/>
        </p:nvSpPr>
        <p:spPr>
          <a:xfrm>
            <a:off x="3562443" y="2204864"/>
            <a:ext cx="1728192" cy="131417"/>
          </a:xfrm>
          <a:prstGeom prst="rect">
            <a:avLst/>
          </a:prstGeom>
          <a:solidFill>
            <a:schemeClr val="accent5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828223" y="1748275"/>
            <a:ext cx="7487551" cy="632665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84108" indent="-84108">
              <a:lnSpc>
                <a:spcPct val="15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1200" b="1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산업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관련학과 학생들 중 일부를 선발해 입사기회와 장학금을 수여하는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제도로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학부생활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중 지정한 과목을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이수하고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인턴십을 수료하는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학생들에게 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입사기회가 주어지는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과정</a:t>
            </a:r>
            <a:endParaRPr kumimoji="1" lang="en-US" altLang="ko-KR" sz="1200" dirty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모서리가 둥근 직사각형 2"/>
          <p:cNvSpPr/>
          <p:nvPr/>
        </p:nvSpPr>
        <p:spPr>
          <a:xfrm>
            <a:off x="683568" y="1628800"/>
            <a:ext cx="7848872" cy="864096"/>
          </a:xfrm>
          <a:prstGeom prst="roundRect">
            <a:avLst/>
          </a:prstGeom>
          <a:noFill/>
          <a:ln w="317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879810" y="1412776"/>
            <a:ext cx="338437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3888432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395826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2.  Display Track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소개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91438" y="1412776"/>
            <a:ext cx="24797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lang="ko-KR" altLang="en-US" sz="20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이란</a:t>
            </a:r>
            <a:r>
              <a:rPr lang="en-US" altLang="ko-KR" sz="2000" b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?</a:t>
            </a:r>
            <a:endParaRPr lang="ko-KR" altLang="en-US" sz="2000" b="1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683568" y="2691668"/>
            <a:ext cx="7848872" cy="3767814"/>
          </a:xfrm>
          <a:prstGeom prst="roundRect">
            <a:avLst>
              <a:gd name="adj" fmla="val 6125"/>
            </a:avLst>
          </a:prstGeom>
          <a:noFill/>
          <a:ln w="31750">
            <a:solidFill>
              <a:schemeClr val="accent1">
                <a:lumMod val="5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2879810" y="2518467"/>
            <a:ext cx="3384376" cy="4001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0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20718" y="2501215"/>
            <a:ext cx="28307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lang="ko-KR" altLang="en-US" sz="2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관련뉴스</a:t>
            </a:r>
            <a:endParaRPr lang="ko-KR" altLang="en-US" sz="2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8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796325" y="2875646"/>
            <a:ext cx="353440" cy="33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56365" y="6274816"/>
            <a:ext cx="2178802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http://www.m-i.kr/news/articleView.html?idxno=605814</a:t>
            </a:r>
            <a:endParaRPr lang="ko-KR" altLang="en-US" sz="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0432" y="2907692"/>
            <a:ext cx="3685342" cy="2265150"/>
          </a:xfrm>
          <a:prstGeom prst="rect">
            <a:avLst/>
          </a:prstGeom>
          <a:noFill/>
          <a:ln>
            <a:noFill/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4249819" y="2875646"/>
            <a:ext cx="353440" cy="339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612994" y="5198905"/>
            <a:ext cx="1298753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6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https://eng.snu.ac.kr/node/851</a:t>
            </a:r>
            <a:endParaRPr lang="ko-KR" altLang="en-US" sz="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755" y="2894649"/>
            <a:ext cx="3129213" cy="2821355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7755" y="5716004"/>
            <a:ext cx="3129213" cy="517358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881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2304256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23407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혜택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1727912" y="2060848"/>
            <a:ext cx="6444488" cy="3361617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장학금 지급 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등록금 상당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타장학금 수혜자 가능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노트북 지급</a:t>
            </a:r>
            <a:endParaRPr kumimoji="1" lang="en-US" altLang="ko-KR" sz="2000" b="1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석사 연계 가능</a:t>
            </a:r>
            <a:endParaRPr kumimoji="1" lang="en-US" altLang="ko-KR" sz="2000" b="1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삼성디스플레이 인턴십 프로그램 지원 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실습비 별도 지급</a:t>
            </a:r>
            <a:r>
              <a:rPr kumimoji="1" lang="en-US" altLang="ko-KR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</a:p>
          <a:p>
            <a:pPr marL="457200" indent="-457200">
              <a:spcAft>
                <a:spcPts val="511"/>
              </a:spcAft>
              <a:buClr>
                <a:srgbClr val="0070C0"/>
              </a:buClr>
              <a:buSzPct val="100000"/>
              <a:buAutoNum type="arabicPeriod"/>
            </a:pPr>
            <a:endParaRPr kumimoji="1" lang="en-US" altLang="ko-KR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ko-KR" altLang="en-US" sz="2000" b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 후 입사 보장</a:t>
            </a:r>
            <a:endParaRPr kumimoji="1" lang="en-US" altLang="ko-KR" sz="2000" dirty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12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61" r="67204" b="84295"/>
          <a:stretch/>
        </p:blipFill>
        <p:spPr bwMode="auto">
          <a:xfrm>
            <a:off x="1176489" y="4941168"/>
            <a:ext cx="443183" cy="5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3" r="74006" b="84295"/>
          <a:stretch/>
        </p:blipFill>
        <p:spPr bwMode="auto">
          <a:xfrm>
            <a:off x="1158431" y="4221088"/>
            <a:ext cx="325897" cy="504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061" r="78751" b="84295"/>
          <a:stretch/>
        </p:blipFill>
        <p:spPr bwMode="auto">
          <a:xfrm>
            <a:off x="1125154" y="3478725"/>
            <a:ext cx="426176" cy="526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4" r="84492" b="84295"/>
          <a:stretch/>
        </p:blipFill>
        <p:spPr bwMode="auto">
          <a:xfrm>
            <a:off x="1125153" y="2718122"/>
            <a:ext cx="385995" cy="566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C:\Users\SDC\AppData\Local\Microsoft\Windows\Temporary Internet Files\Content.IE5\ESBPFDE8\signily_01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7" r="88986" b="84295"/>
          <a:stretch/>
        </p:blipFill>
        <p:spPr bwMode="auto">
          <a:xfrm>
            <a:off x="1125153" y="1979540"/>
            <a:ext cx="385995" cy="535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직선 연결선 24"/>
          <p:cNvCxnSpPr/>
          <p:nvPr/>
        </p:nvCxnSpPr>
        <p:spPr>
          <a:xfrm>
            <a:off x="1007604" y="1700808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직선 연결선 26"/>
          <p:cNvCxnSpPr/>
          <p:nvPr/>
        </p:nvCxnSpPr>
        <p:spPr>
          <a:xfrm>
            <a:off x="1007604" y="5805264"/>
            <a:ext cx="7128792" cy="0"/>
          </a:xfrm>
          <a:prstGeom prst="line">
            <a:avLst/>
          </a:prstGeom>
          <a:ln w="254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75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모서리가 둥근 직사각형 31"/>
          <p:cNvSpPr/>
          <p:nvPr/>
        </p:nvSpPr>
        <p:spPr>
          <a:xfrm>
            <a:off x="986956" y="3212976"/>
            <a:ext cx="7329460" cy="2592288"/>
          </a:xfrm>
          <a:prstGeom prst="roundRect">
            <a:avLst>
              <a:gd name="adj" fmla="val 9346"/>
            </a:avLst>
          </a:prstGeom>
          <a:solidFill>
            <a:schemeClr val="bg1"/>
          </a:solidFill>
          <a:ln w="31750"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986956" y="1916832"/>
            <a:ext cx="7329460" cy="936104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accent5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갈매기형 수장 14"/>
          <p:cNvSpPr/>
          <p:nvPr/>
        </p:nvSpPr>
        <p:spPr>
          <a:xfrm>
            <a:off x="395535" y="3429000"/>
            <a:ext cx="1080121" cy="462909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2700000" algn="tl" rotWithShape="0">
              <a:schemeClr val="accent1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갈매기형 수장 13"/>
          <p:cNvSpPr/>
          <p:nvPr/>
        </p:nvSpPr>
        <p:spPr>
          <a:xfrm>
            <a:off x="395536" y="2132856"/>
            <a:ext cx="1080120" cy="462909"/>
          </a:xfrm>
          <a:prstGeom prst="chevron">
            <a:avLst/>
          </a:prstGeom>
          <a:solidFill>
            <a:schemeClr val="accent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2304256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233301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4.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선발 절차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2132856"/>
            <a:ext cx="57145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1</a:t>
            </a:r>
            <a:r>
              <a:rPr lang="ko-KR" altLang="en-US" sz="2000" dirty="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차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Display Track 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신청서 및 지원자격 검토</a:t>
            </a:r>
            <a:endParaRPr lang="ko-KR" altLang="en-US" sz="20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435388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lang="ko-KR" altLang="en-US" sz="2000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차</a:t>
            </a:r>
            <a:endParaRPr lang="ko-KR" altLang="en-US" sz="2000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5" name="갈매기형 수장 4"/>
          <p:cNvSpPr/>
          <p:nvPr/>
        </p:nvSpPr>
        <p:spPr>
          <a:xfrm>
            <a:off x="2354746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6" name="타원 5"/>
          <p:cNvSpPr/>
          <p:nvPr/>
        </p:nvSpPr>
        <p:spPr>
          <a:xfrm>
            <a:off x="1187624" y="4077072"/>
            <a:ext cx="1061451" cy="1061451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5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지원서</a:t>
            </a:r>
            <a:endParaRPr lang="en-US" altLang="ko-KR" sz="1500" b="1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5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접</a:t>
            </a:r>
            <a:r>
              <a:rPr lang="ko-KR" altLang="en-US" sz="1500" b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수</a:t>
            </a:r>
          </a:p>
        </p:txBody>
      </p:sp>
      <p:sp>
        <p:nvSpPr>
          <p:cNvPr id="17" name="타원 16"/>
          <p:cNvSpPr/>
          <p:nvPr/>
        </p:nvSpPr>
        <p:spPr>
          <a:xfrm>
            <a:off x="2681123" y="4077072"/>
            <a:ext cx="1061451" cy="1061451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b="1" dirty="0" err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GSAT</a:t>
            </a:r>
            <a:endParaRPr lang="ko-KR" altLang="en-US" sz="16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4136461" y="4080208"/>
            <a:ext cx="1058316" cy="1058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종합</a:t>
            </a:r>
            <a:endParaRPr lang="en-US" altLang="ko-KR" sz="1600" b="1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면접</a:t>
            </a:r>
            <a:endParaRPr lang="ko-KR" altLang="en-US" sz="16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0" name="타원 19"/>
          <p:cNvSpPr/>
          <p:nvPr/>
        </p:nvSpPr>
        <p:spPr>
          <a:xfrm>
            <a:off x="5554817" y="4080208"/>
            <a:ext cx="1058315" cy="1058315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건강</a:t>
            </a:r>
            <a:endParaRPr lang="en-US" altLang="ko-KR" sz="1600" b="1" smtClean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6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검</a:t>
            </a:r>
            <a:r>
              <a:rPr lang="ko-KR" altLang="en-US" sz="1600" b="1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진</a:t>
            </a:r>
          </a:p>
        </p:txBody>
      </p:sp>
      <p:sp>
        <p:nvSpPr>
          <p:cNvPr id="25" name="타원 24"/>
          <p:cNvSpPr/>
          <p:nvPr/>
        </p:nvSpPr>
        <p:spPr>
          <a:xfrm>
            <a:off x="6994977" y="4080208"/>
            <a:ext cx="1058315" cy="1058315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최종</a:t>
            </a:r>
            <a:endParaRPr lang="en-US" altLang="ko-KR" sz="1600" b="1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z="16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합</a:t>
            </a:r>
            <a:r>
              <a:rPr lang="ko-KR" altLang="en-US" sz="1600" b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격</a:t>
            </a:r>
          </a:p>
        </p:txBody>
      </p:sp>
      <p:sp>
        <p:nvSpPr>
          <p:cNvPr id="29" name="갈매기형 수장 28"/>
          <p:cNvSpPr/>
          <p:nvPr/>
        </p:nvSpPr>
        <p:spPr>
          <a:xfrm>
            <a:off x="3826625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0" name="갈매기형 수장 29"/>
          <p:cNvSpPr/>
          <p:nvPr/>
        </p:nvSpPr>
        <p:spPr>
          <a:xfrm>
            <a:off x="5266785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1" name="갈매기형 수장 30"/>
          <p:cNvSpPr/>
          <p:nvPr/>
        </p:nvSpPr>
        <p:spPr>
          <a:xfrm>
            <a:off x="6706945" y="4489713"/>
            <a:ext cx="196806" cy="236167"/>
          </a:xfrm>
          <a:prstGeom prst="chevron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83145" y="3435388"/>
            <a:ext cx="45833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추후 절차 진행 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lang="ko-KR" altLang="en-US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개인별 안내 예정</a:t>
            </a:r>
            <a:r>
              <a:rPr lang="en-US" altLang="ko-KR" sz="2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725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모서리가 접힌 도형 11"/>
          <p:cNvSpPr/>
          <p:nvPr/>
        </p:nvSpPr>
        <p:spPr>
          <a:xfrm>
            <a:off x="4716016" y="1700808"/>
            <a:ext cx="3888432" cy="4392488"/>
          </a:xfrm>
          <a:prstGeom prst="foldedCorner">
            <a:avLst>
              <a:gd name="adj" fmla="val 9124"/>
            </a:avLst>
          </a:prstGeom>
          <a:solidFill>
            <a:schemeClr val="accent2">
              <a:lumMod val="20000"/>
              <a:lumOff val="80000"/>
            </a:schemeClr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모서리가 접힌 도형 2"/>
          <p:cNvSpPr/>
          <p:nvPr/>
        </p:nvSpPr>
        <p:spPr>
          <a:xfrm>
            <a:off x="539552" y="1700808"/>
            <a:ext cx="3888432" cy="4392488"/>
          </a:xfrm>
          <a:prstGeom prst="foldedCorner">
            <a:avLst>
              <a:gd name="adj" fmla="val 9124"/>
            </a:avLst>
          </a:prstGeom>
          <a:solidFill>
            <a:schemeClr val="accent5">
              <a:lumMod val="20000"/>
              <a:lumOff val="80000"/>
            </a:schemeClr>
          </a:solidFill>
          <a:ln w="19050">
            <a:noFill/>
          </a:ln>
          <a:effectLst>
            <a:outerShdw blurRad="508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323197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323197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5.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자격</a:t>
            </a:r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방법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539552" y="2420888"/>
            <a:ext cx="3888432" cy="3420607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전기정보공학부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화학생물공학부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재료공학부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en-US" altLang="ko-KR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해당 학부에서 복수전공 중인 타 </a:t>
            </a:r>
            <a:r>
              <a:rPr kumimoji="1" lang="ko-KR" altLang="en-US" sz="9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학부생도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지원 가능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~ 3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학년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2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학기 재학생</a:t>
            </a: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전공 과목 평점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3.0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이상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(4.3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만점 기준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영어회화 자격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en-US" altLang="ko-KR" sz="900" dirty="0" err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OPIc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IL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또는 </a:t>
            </a:r>
            <a:r>
              <a:rPr kumimoji="1" lang="ko-KR" altLang="en-US" sz="900" dirty="0" err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토익스피킹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5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급 이상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r>
              <a:rPr kumimoji="1" lang="en-US" altLang="ko-KR" sz="10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보유자</a:t>
            </a:r>
            <a:endParaRPr kumimoji="1" lang="en-US" altLang="ko-KR" sz="10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10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en-US" altLang="ko-KR" sz="10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※ </a:t>
            </a:r>
            <a:r>
              <a:rPr kumimoji="1" lang="ko-KR" altLang="en-US" sz="9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어학자격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제출 시기는 별도 문의 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요망</a:t>
            </a:r>
            <a:endParaRPr kumimoji="1" lang="ko-KR" altLang="en-US" sz="10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err="1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군미필자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</a:t>
            </a:r>
            <a:r>
              <a:rPr kumimoji="1" lang="ko-KR" altLang="en-US" sz="12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가능 </a:t>
            </a:r>
            <a:r>
              <a:rPr kumimoji="1" lang="en-US" altLang="ko-KR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</a:t>
            </a:r>
            <a:r>
              <a:rPr kumimoji="1" lang="ko-KR" altLang="en-US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입사 전 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군복무 완료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졸업 전까지 </a:t>
            </a:r>
            <a:r>
              <a:rPr kumimoji="1" lang="ko-KR" altLang="en-US" sz="12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지정과목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이수 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(9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페이지 참고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)</a:t>
            </a:r>
            <a:endParaRPr kumimoji="1" lang="en-US" altLang="ko-KR" sz="12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1763688" y="2060281"/>
            <a:ext cx="1296144" cy="247369"/>
          </a:xfrm>
          <a:prstGeom prst="rect">
            <a:avLst/>
          </a:prstGeom>
          <a:solidFill>
            <a:schemeClr val="accent5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2767" y="1907540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자격</a:t>
            </a:r>
            <a:endParaRPr lang="ko-KR" altLang="en-US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6061506" y="2060281"/>
            <a:ext cx="1296144" cy="247369"/>
          </a:xfrm>
          <a:prstGeom prst="rect">
            <a:avLst/>
          </a:prstGeom>
          <a:solidFill>
            <a:schemeClr val="accent2">
              <a:lumMod val="60000"/>
              <a:lumOff val="4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29932" y="1907540"/>
            <a:ext cx="12554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b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지원 방법</a:t>
            </a:r>
            <a:endParaRPr lang="ko-KR" altLang="en-US" sz="2000" b="1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3" name="직사각형 22">
            <a:extLst>
              <a:ext uri="{FF2B5EF4-FFF2-40B4-BE49-F238E27FC236}">
                <a16:creationId xmlns="" xmlns:a16="http://schemas.microsoft.com/office/drawing/2014/main" id="{B15B3B7B-CC55-43DD-A11F-7695FA18F477}"/>
              </a:ext>
            </a:extLst>
          </p:cNvPr>
          <p:cNvSpPr/>
          <p:nvPr/>
        </p:nvSpPr>
        <p:spPr>
          <a:xfrm>
            <a:off x="4788024" y="2420888"/>
            <a:ext cx="3816424" cy="1771438"/>
          </a:xfrm>
          <a:prstGeom prst="rect">
            <a:avLst/>
          </a:prstGeom>
        </p:spPr>
        <p:txBody>
          <a:bodyPr wrap="square" lIns="77905" tIns="38953" rIns="77905" bIns="38953">
            <a:spAutoFit/>
          </a:bodyPr>
          <a:lstStyle/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이메일로 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Display Track 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신청서</a:t>
            </a:r>
            <a:r>
              <a:rPr kumimoji="1" lang="en-US" altLang="ko-KR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 </a:t>
            </a:r>
            <a:r>
              <a:rPr kumimoji="1" lang="ko-KR" altLang="en-US" sz="12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성적증명서</a:t>
            </a:r>
            <a:r>
              <a:rPr kumimoji="1" lang="ko-KR" altLang="en-US" sz="12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제출</a:t>
            </a:r>
            <a:endParaRPr kumimoji="1" lang="en-US" altLang="ko-KR" sz="12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200000"/>
              </a:lnSpc>
              <a:spcAft>
                <a:spcPts val="511"/>
              </a:spcAft>
              <a:buClr>
                <a:srgbClr val="0070C0"/>
              </a:buClr>
              <a:buSzPct val="100000"/>
            </a:pP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  ※ </a:t>
            </a:r>
            <a:r>
              <a:rPr kumimoji="1" lang="ko-KR" altLang="en-US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수신처 </a:t>
            </a:r>
            <a:r>
              <a:rPr kumimoji="1" lang="en-US" altLang="ko-KR" sz="900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</a:t>
            </a:r>
            <a:r>
              <a:rPr kumimoji="1" lang="en-US" altLang="ko-KR" sz="900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  <a:hlinkClick r:id="rId2"/>
              </a:rPr>
              <a:t>challott@snu.ac.kr</a:t>
            </a: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/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제목 </a:t>
            </a:r>
            <a:r>
              <a:rPr kumimoji="1" lang="en-US" altLang="ko-KR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: Display Track </a:t>
            </a:r>
            <a:r>
              <a:rPr kumimoji="1" lang="ko-KR" altLang="en-US" sz="900" dirty="0" smtClean="0">
                <a:effectLst/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신청서 제출</a:t>
            </a:r>
            <a:endParaRPr kumimoji="1" lang="en-US" altLang="ko-KR" sz="1000" dirty="0" smtClean="0">
              <a:effectLst/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marL="285750" indent="-285750">
              <a:lnSpc>
                <a:spcPct val="200000"/>
              </a:lnSpc>
              <a:spcAft>
                <a:spcPts val="511"/>
              </a:spcAft>
              <a:buClr>
                <a:srgbClr val="C00000"/>
              </a:buClr>
              <a:buSzPct val="100000"/>
              <a:buFont typeface="Wingdings" panose="05000000000000000000" pitchFamily="2" charset="2"/>
              <a:buChar char="ü"/>
            </a:pPr>
            <a:r>
              <a:rPr kumimoji="1" lang="ko-KR" altLang="en-US" sz="1200" dirty="0" smtClean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온라인 </a:t>
            </a:r>
            <a:r>
              <a:rPr kumimoji="1" lang="ko-KR" altLang="en-US" sz="12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채용행사 실시 예정</a:t>
            </a:r>
            <a:endParaRPr kumimoji="1" lang="en-US" altLang="ko-KR" sz="1200" dirty="0">
              <a:solidFill>
                <a:prstClr val="black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buClr>
                <a:srgbClr val="C00000"/>
              </a:buClr>
              <a:buSzPct val="100000"/>
            </a:pPr>
            <a:r>
              <a:rPr kumimoji="1" lang="en-US" altLang="ko-KR" sz="900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       ※ </a:t>
            </a:r>
            <a:r>
              <a:rPr kumimoji="1" lang="ko-KR" altLang="en-US" sz="9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참가 희망 시</a:t>
            </a:r>
            <a:r>
              <a:rPr kumimoji="1" lang="en-US" altLang="ko-KR" sz="9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,</a:t>
            </a:r>
            <a:r>
              <a:rPr kumimoji="1" lang="ko-KR" altLang="en-US" sz="900" dirty="0">
                <a:solidFill>
                  <a:prstClr val="black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아래의 링크로 접속해 신청서 작성</a:t>
            </a:r>
            <a:endParaRPr kumimoji="1" lang="en-US" altLang="ko-KR" sz="900" dirty="0">
              <a:solidFill>
                <a:prstClr val="black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>
              <a:lnSpc>
                <a:spcPct val="150000"/>
              </a:lnSpc>
              <a:spcAft>
                <a:spcPts val="511"/>
              </a:spcAft>
              <a:buClr>
                <a:srgbClr val="C00000"/>
              </a:buClr>
              <a:buSzPct val="100000"/>
            </a:pPr>
            <a:r>
              <a:rPr lang="en-US" altLang="ko-KR" sz="1200" dirty="0" smtClean="0">
                <a:hlinkClick r:id="rId3"/>
              </a:rPr>
              <a:t>https://ko.research.net/r/6SV9ZFG</a:t>
            </a:r>
            <a:endParaRPr kumimoji="1" lang="en-US" altLang="ko-KR" sz="1200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pic>
        <p:nvPicPr>
          <p:cNvPr id="2050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443755" y="1624813"/>
            <a:ext cx="450171" cy="43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2" descr="C:\Users\SDC\AppData\Local\Microsoft\Windows\Temporary Internet Files\Content.IE5\C0Z19F82\drawing-pin-147814_640[1]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3500"/>
                    </a14:imgEffect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00000">
            <a:off x="4642552" y="1624812"/>
            <a:ext cx="450171" cy="4318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404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234070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23407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6.  </a:t>
            </a:r>
            <a:r>
              <a:rPr lang="ko-KR" altLang="en-US" sz="3000" b="1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참여 교수</a:t>
            </a:r>
            <a:endParaRPr lang="ko-KR" altLang="en-US" sz="3000" b="1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71600" y="1772815"/>
            <a:ext cx="165618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재료공학부</a:t>
            </a:r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1818982"/>
            <a:ext cx="412003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선정윤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다기능성 소프트 재료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박수영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초분자광전자 재료 연구단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김재필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유기광기능재료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77635" y="2924944"/>
            <a:ext cx="1656184" cy="22467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전기정보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pPr algn="ctr"/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공학부</a:t>
            </a:r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915816" y="3032666"/>
            <a:ext cx="486376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홍용택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차세대 유연성 소자 및 회로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이신두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분자직접물리 및 소자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이병호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광공학 및 양자전자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정덕균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집적 시스템 설계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이재상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Advanced Display and Sensor Lab</a:t>
            </a: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곽정훈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광ㆍ나노 전자소자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이수연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차세대 박막소자 및 회로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915816" y="5353095"/>
            <a:ext cx="42755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오준학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유기 고분자 전자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김대형  </a:t>
            </a:r>
            <a:r>
              <a:rPr lang="en-US" altLang="ko-KR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 </a:t>
            </a:r>
            <a:r>
              <a:rPr lang="ko-KR" altLang="en-US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플렉서블 일렉트로닉스 연구실</a:t>
            </a:r>
            <a:endParaRPr lang="en-US" altLang="ko-KR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971600" y="5341858"/>
            <a:ext cx="1656184" cy="65756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60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화학생물공학부</a:t>
            </a:r>
            <a:endParaRPr lang="ko-KR" altLang="en-US" sz="160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71600" y="1772816"/>
            <a:ext cx="7187073" cy="10156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971600" y="2927090"/>
            <a:ext cx="7187073" cy="224462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71600" y="5341858"/>
            <a:ext cx="7187073" cy="65756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8825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0" y="0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6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직사각형 23"/>
          <p:cNvSpPr/>
          <p:nvPr/>
        </p:nvSpPr>
        <p:spPr>
          <a:xfrm>
            <a:off x="0" y="6488983"/>
            <a:ext cx="9144000" cy="3690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0"/>
                </a:schemeClr>
              </a:gs>
              <a:gs pos="40000">
                <a:schemeClr val="accent1">
                  <a:lumMod val="50000"/>
                </a:schemeClr>
              </a:gs>
              <a:gs pos="100000">
                <a:schemeClr val="tx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45766" y="6519602"/>
            <a:ext cx="18721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b="1" smtClean="0">
                <a:solidFill>
                  <a:schemeClr val="bg1"/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SAMSUNG DISPLAY</a:t>
            </a:r>
            <a:endParaRPr lang="ko-KR" altLang="en-US" sz="1400" b="1">
              <a:solidFill>
                <a:schemeClr val="bg1"/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95536" y="980809"/>
            <a:ext cx="2340704" cy="402143"/>
          </a:xfrm>
          <a:prstGeom prst="rect">
            <a:avLst/>
          </a:prstGeom>
          <a:solidFill>
            <a:srgbClr val="FFFF00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5535" y="754520"/>
            <a:ext cx="273183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6-1.  </a:t>
            </a:r>
            <a:r>
              <a:rPr lang="ko-KR" altLang="en-US" sz="3000" b="1" dirty="0" smtClean="0">
                <a:solidFill>
                  <a:schemeClr val="accent1">
                    <a:lumMod val="50000"/>
                  </a:schemeClr>
                </a:solidFill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참여 교수</a:t>
            </a:r>
            <a:endParaRPr lang="ko-KR" altLang="en-US" sz="3000" b="1" dirty="0">
              <a:solidFill>
                <a:schemeClr val="accent1">
                  <a:lumMod val="50000"/>
                </a:schemeClr>
              </a:solidFill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971600" y="1772815"/>
            <a:ext cx="1656184" cy="10156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화</a:t>
            </a:r>
            <a:r>
              <a:rPr lang="ko-KR" altLang="en-US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학부</a:t>
            </a:r>
            <a:endParaRPr lang="ko-KR" altLang="en-US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15816" y="1957481"/>
            <a:ext cx="41889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홍종인 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분자 인식 연구실</a:t>
            </a:r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정연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준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 </a:t>
            </a:r>
            <a:r>
              <a:rPr lang="en-US" altLang="ko-KR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계산 </a:t>
            </a:r>
            <a:r>
              <a:rPr lang="ko-KR" altLang="en-US" dirty="0" err="1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나노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바이오 화학 연구실</a:t>
            </a:r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977635" y="2924944"/>
            <a:ext cx="1656184" cy="1368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기계공학부</a:t>
            </a:r>
            <a:endParaRPr lang="en-US" altLang="ko-KR" dirty="0" smtClean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971600" y="4581128"/>
            <a:ext cx="1656184" cy="141829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600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971600" y="1772816"/>
            <a:ext cx="7187073" cy="10156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971600" y="2927090"/>
            <a:ext cx="7187073" cy="136600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71600" y="4581128"/>
            <a:ext cx="7187073" cy="141829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915816" y="3140968"/>
            <a:ext cx="48622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이윤석 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에너지 디바이스 및 </a:t>
            </a:r>
            <a:r>
              <a:rPr lang="ko-KR" altLang="en-US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나노공학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연구실</a:t>
            </a: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고승환 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</a:t>
            </a:r>
            <a:r>
              <a:rPr lang="ko-KR" altLang="en-US" dirty="0" err="1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응용나노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 및 열공학 연구실</a:t>
            </a: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  <a:p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김호영  </a:t>
            </a:r>
            <a:r>
              <a:rPr lang="en-US" altLang="ko-KR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/  </a:t>
            </a:r>
            <a:r>
              <a:rPr lang="ko-KR" altLang="en-US" dirty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마이크로 유체 및 소프트물질 </a:t>
            </a:r>
            <a:r>
              <a:rPr lang="ko-KR" altLang="en-US" dirty="0" smtClean="0">
                <a:latin typeface="함초롬돋움" panose="020B0804000101010101" pitchFamily="50" charset="-127"/>
                <a:ea typeface="함초롬돋움" panose="020B0804000101010101" pitchFamily="50" charset="-127"/>
                <a:cs typeface="함초롬돋움" panose="020B0804000101010101" pitchFamily="50" charset="-127"/>
              </a:rPr>
              <a:t>연구실</a:t>
            </a:r>
            <a:endParaRPr lang="en-US" altLang="ko-KR" dirty="0">
              <a:latin typeface="함초롬돋움" panose="020B0804000101010101" pitchFamily="50" charset="-127"/>
              <a:ea typeface="함초롬돋움" panose="020B0804000101010101" pitchFamily="50" charset="-127"/>
              <a:cs typeface="함초롬돋움" panose="020B0804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17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</TotalTime>
  <Words>865</Words>
  <Application>Microsoft Office PowerPoint</Application>
  <PresentationFormat>화면 슬라이드 쇼(4:3)</PresentationFormat>
  <Paragraphs>241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8" baseType="lpstr">
      <vt:lpstr>굴림</vt:lpstr>
      <vt:lpstr>Arial</vt:lpstr>
      <vt:lpstr>함초롬돋움</vt:lpstr>
      <vt:lpstr>맑은 고딕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user</cp:lastModifiedBy>
  <cp:revision>304</cp:revision>
  <dcterms:created xsi:type="dcterms:W3CDTF">2019-07-17T06:01:11Z</dcterms:created>
  <dcterms:modified xsi:type="dcterms:W3CDTF">2022-02-08T05:32:28Z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C:\Users\SDC\Desktop\서울대학교 산학Track.pptx</vt:lpwstr>
  </property>
</Properties>
</file>