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290" r:id="rId30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FF4747"/>
    <a:srgbClr val="EFF8FF"/>
    <a:srgbClr val="F3FAFF"/>
    <a:srgbClr val="DDF0FF"/>
    <a:srgbClr val="F2F2F2"/>
    <a:srgbClr val="FCFCFC"/>
    <a:srgbClr val="0594FF"/>
    <a:srgbClr val="E4EDF8"/>
    <a:srgbClr val="CD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35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2023-04-07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1919162" y="2492896"/>
            <a:ext cx="6067687" cy="1487568"/>
            <a:chOff x="1973485" y="2290235"/>
            <a:chExt cx="6067687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1973485" y="2439340"/>
              <a:ext cx="6067687" cy="1189358"/>
              <a:chOff x="89616" y="2328242"/>
              <a:chExt cx="6067687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9616" y="2353535"/>
                <a:ext cx="6067687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대학생 청소년교육지원장학금 사업</a:t>
                </a:r>
                <a:endParaRPr lang="en-US" altLang="ko-KR" sz="3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9F8CC53E-E82C-430B-86E0-3FFCBCBCD52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784" y="305549"/>
            <a:ext cx="1240567" cy="33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068960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345253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632520" y="1179026"/>
            <a:ext cx="4574605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(11,150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89718" y="1179026"/>
            <a:ext cx="3523722" cy="1637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2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즉시 본인 입력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353411"/>
              </p:ext>
            </p:extLst>
          </p:nvPr>
        </p:nvGraphicFramePr>
        <p:xfrm>
          <a:off x="934543" y="3697748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6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065901"/>
            <a:ext cx="8470589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원칙적으로 장학금을 지급하지 않으나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 및 활동기관의 부득이한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사정으로 멘토링 활동이 중단된 경우 예외 지급 가능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사유로 인한 중도포기는 인정하지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36129" y="1297335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04528" y="1772816"/>
            <a:ext cx="8823076" cy="3028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내용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학생을 대상으로 국어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영어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수학 등 학습 보충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피드백 등 지원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이외에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멘티에게 필요한 활동이라고 동의한 경우 활동으로 인정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업무보조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노무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운영방식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대면 멘토링 또는  활동기관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및 멘토 등 협의를 통해 대면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블렌디드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수업 등 가능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멘토링은 실시간 쌍방향 지도를 원칙으로 하고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등 증빙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시 시작시간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캡처본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실제 활동 여부 및 시간을 증빙할 수 있는 자료를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출근부 등록 시 증빙자료로 업로드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(meet),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7372531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총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6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차시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기관배정까지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기관포털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공지사항 확인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출근부는 재단 홈페이지 또는 출근부 앱을 통해 반드시 멘토 본인이 활동 후 즉시 직접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배정 멘토 확인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678675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35957"/>
              </p:ext>
            </p:extLst>
          </p:nvPr>
        </p:nvGraphicFramePr>
        <p:xfrm>
          <a:off x="776537" y="1422299"/>
          <a:ext cx="8352927" cy="2449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 하지 않았거나 할 수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없음에도 출근부를 작성한 경우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확정일로부터 </a:t>
                      </a:r>
                      <a:r>
                        <a:rPr lang="en-US" altLang="ko-KR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실제 근로시간과 출근부 입력시간이</a:t>
                      </a:r>
                      <a:endParaRPr lang="en-US" altLang="ko-KR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상이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멘토링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 본인이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멘토링 활동을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멘토와 대리자 모두 확정일로부터 </a:t>
                      </a:r>
                      <a:r>
                        <a:rPr lang="en-US" altLang="ko-KR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멘토링 활동 참여 제한</a:t>
                      </a:r>
                      <a:endParaRPr lang="en-US" altLang="ko-KR" sz="1400" b="1" kern="1200" spc="-10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67619" y="3894956"/>
            <a:ext cx="8045821" cy="31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공공재정환수법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(’20. 1. 1.)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 부정근로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행정오류 등으로 장학금이 지급된 경우 공공재정환수 대상이므로 이자 및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제재부가금 등 부과 가능</a:t>
            </a:r>
            <a:endParaRPr lang="en-US" altLang="ko-KR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058576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465779" cy="444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활동기관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멘토가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활동의 대가로 장학금이 지급되므로 봉사활동 시간으로 중복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퇴근 시 이동시간은 멘토링 활동으로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활동도우미에 한하여 출장에 대한 증빙서류가 있을 경우 예외 인정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근로장학금 사업 간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국가근로장학금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32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멘토링은 꿈을 이루는 과정에서 어떤 의미가 있는가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멘토링 활동을 통해 무엇을 얻을 것인가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함께 유익한 맞춤형 멘토링이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멘티 및 활동기관 담당자와 대화를 많이 하여 멘티가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멘토링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</a:t>
              </a:r>
              <a:r>
                <a:rPr lang="en-US" altLang="ko-KR" sz="20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후 잘하고 있는 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멘토 역량별로 끊임없이 검토한다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멘티와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멘토링을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멘토링을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멘토링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멘토링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멘토링 실시</a:t>
                </a:r>
                <a:endParaRPr lang="en-US" altLang="ko-KR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소감 나누기 등을 통해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마무리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멘티와 합의한 목표는 무엇이며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활동 초기 대비 성취현황 및 잘하고 있는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멘티의 중장기 목표 설정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멘티와의 관계 설정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905002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활동기관과 같은 기관에서 금전적 지원 또는 사회봉사인증 등을 받으며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837676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멘토의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멘토는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기한 내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청소년교육지원장학금 사업은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425148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대학생 청소년교육지원장학금 사업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2024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8944118" cy="2725383"/>
            <a:chOff x="803377" y="4007038"/>
            <a:chExt cx="8944118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354823"/>
              <a:ext cx="6355136" cy="1225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활동가능기관 중 멘토 수요 신청한 기관은 희망근로지 신청 시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확인가능합니다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 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청소년교육지원장학금 사업 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근로기관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※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 경로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재단홈페이지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(www.kosaf.go.kr) 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인재육성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대학생지식멘토링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청소년교육</a:t>
              </a:r>
              <a:endPara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 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지원사업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근로기관을 변경해야 할 경우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125147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3500045"/>
            <a:ext cx="8433157" cy="2726085"/>
            <a:chOff x="803377" y="4007038"/>
            <a:chExt cx="8433157" cy="2726085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54427" y="5717460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773381" y="6629181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5479185"/>
              <a:ext cx="4857420" cy="1069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 멘토의 경우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초중등학교에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배정될 멘토는 성적기준 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C0(70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충족해야합니다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멘토의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청년취업장학부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06469" y="1265992"/>
            <a:ext cx="8350987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대학생이 멘토링 활동을 희망하는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학생들에게 교과보충과 상담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활동을 수행하고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그 대가로 장학금을 지급하는 사업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751068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대학생들의 지식과 경험을 나누는 가치 있는 근로 기회 제공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 지원을 통한 균등한 교육기회 제공으로 교육격차 해소에 기여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4028667" cy="3944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참여대학 재학생 중 아래의 조건을 충족한 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47313" y="4014356"/>
            <a:ext cx="9000181" cy="3102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대한민국 국적으로 외국대학에 재학 중인 대학생</a:t>
            </a: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⦁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자퇴생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대학원생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조기취업자</a:t>
            </a:r>
            <a:r>
              <a:rPr lang="ko-KR" altLang="en-US" sz="1600" b="1" spc="-150" baseline="3000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산업체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위탁생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en-US" altLang="ko-KR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평생교육시설 </a:t>
            </a:r>
            <a:r>
              <a:rPr lang="ko-KR" altLang="en-US" sz="1600" b="1" spc="-150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endParaRPr lang="en-US" altLang="ko-KR" sz="1600" b="1" spc="-150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조기취업자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재직증명서 및 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</a:t>
            </a:r>
            <a:r>
              <a:rPr lang="ko-KR" altLang="en-US" sz="1600" b="1" dirty="0" err="1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대보험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가입내역이 확인되는 경우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일용직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아르바이트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체험형 </a:t>
            </a:r>
            <a:endParaRPr lang="en-US" altLang="ko-KR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인턴은 조기취업자에 해당하지 않음</a:t>
            </a:r>
            <a:r>
              <a:rPr lang="en-US" altLang="ko-KR" sz="1600" b="1" dirty="0"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600" b="1" dirty="0"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신청 이후 학적 변동이 있을 경우 변동 당일의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활동까지만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다음 학기 휴학을 위해 미리 휴학을 신청한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학기까지 활동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※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졸업 </a:t>
            </a:r>
            <a:r>
              <a:rPr lang="ko-KR" altLang="en-US" sz="1600" b="1" dirty="0" err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유예자</a:t>
            </a: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초과학기 등록자 등 멘토로 선발될 수 있는 ‘재학생’ 여부의 판단은 해당 대학의 학칙</a:t>
            </a:r>
            <a:endParaRPr lang="en-US" altLang="ko-KR" sz="1600" b="1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600" b="1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자체 학사운영에 따름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8915" y="3573016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="" xmlns:a16="http://schemas.microsoft.com/office/drawing/2014/main" id="{DB52FCA4-68EA-4673-B05C-F12C62F78731}"/>
              </a:ext>
            </a:extLst>
          </p:cNvPr>
          <p:cNvSpPr/>
          <p:nvPr/>
        </p:nvSpPr>
        <p:spPr>
          <a:xfrm>
            <a:off x="867572" y="1785296"/>
            <a:ext cx="7920880" cy="154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자격기준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➊ 대한민국 국적 소지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➋ 지원대상 대학의 재학생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휴학생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시간제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제외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➌「아동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청소년의 성보호에 관한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법률」등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관련 결격사유에 해당하지 않는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</a:t>
            </a:r>
            <a:r>
              <a:rPr lang="en-US" altLang="ko-KR" sz="1400" baseline="300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(70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이상을 충족하는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학칙 등에 따라 징계 중인 경우 해당기간 내 사업참여 불가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1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 내 자체선발기준 수립 필수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대학의 추천에 따라 한국장학재단에서 승인하는 경우 재학 중 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회에 한해 성적기준 적용 완화</a:t>
            </a:r>
            <a:endParaRPr lang="en-US" altLang="ko-KR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(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교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‧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사대생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 대학생 </a:t>
            </a:r>
            <a:r>
              <a:rPr lang="ko-KR" altLang="en-US" sz="1400" dirty="0" err="1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튜터링</a:t>
            </a:r>
            <a:r>
              <a:rPr lang="ko-KR" altLang="en-US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사업 승인이력 포함</a:t>
            </a:r>
            <a:r>
              <a:rPr lang="en-US" altLang="ko-KR" sz="1400" dirty="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ko-KR" altLang="en-US" sz="1400" dirty="0">
              <a:solidFill>
                <a:schemeClr val="tx1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660506"/>
              </p:ext>
            </p:extLst>
          </p:nvPr>
        </p:nvGraphicFramePr>
        <p:xfrm>
          <a:off x="560512" y="731452"/>
          <a:ext cx="8784976" cy="58109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2024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500" b="1" kern="1200" spc="-150" dirty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2024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0" kern="1200" spc="-150" smtClean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ko-KR" altLang="en-US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등록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시설</a:t>
                      </a:r>
                      <a:r>
                        <a:rPr lang="en-US" altLang="ko-KR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청소년방과후아카데미 운영시설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</a:t>
                      </a:r>
                      <a:endParaRPr lang="en-US" altLang="ko-KR" sz="1500" b="1" kern="1200" spc="-1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아동권리보장원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1365(www.1365.go.kr), </a:t>
                      </a:r>
                      <a:r>
                        <a:rPr lang="ko-KR" altLang="en-US" sz="1400" kern="1200" dirty="0" err="1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청소년방과후아카데미</a:t>
                      </a:r>
                      <a:r>
                        <a:rPr lang="ko-KR" altLang="en-US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  </a:t>
                      </a:r>
                      <a:endParaRPr lang="en-US" altLang="ko-KR" sz="1400" kern="1200" dirty="0">
                        <a:solidFill>
                          <a:srgbClr val="404040"/>
                        </a:solidFill>
                        <a:effectLst/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  <a:p>
                      <a:pPr marL="0" marR="0" lvl="0" indent="176213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rgbClr val="404040"/>
                          </a:solidFill>
                          <a:effectLst/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(www.youth.go.kr/yaca/index.do)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멘티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</a:t>
                      </a:r>
                      <a:r>
                        <a:rPr lang="en-US" altLang="ko-KR" sz="1500" b="1" kern="1200" spc="-150" baseline="300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및 학교 밖 청소년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대면 멘토링의 경우 멘티 소속학교로 하되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멘토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기관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멘티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대학 간 협의를 통해 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활동장소 변경 가능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장소변경은 공공시설로 한하며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학습보충 및 상담 등 교육활동 이외에 부적절한 상황이 발생하지 않도록 유의</a:t>
                      </a:r>
                      <a:endParaRPr lang="en-US" altLang="ko-KR" sz="13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학생을 대상으로 학습보충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학교생활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교우관계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 등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피드백 등 지원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23512"/>
              </p:ext>
            </p:extLst>
          </p:nvPr>
        </p:nvGraphicFramePr>
        <p:xfrm>
          <a:off x="2360712" y="419445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6654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대학과 연계 및 협약을 통해 발굴한 기관 또는 수요조사시스템을 통해 멘토 수요를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등록한 기관에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방문하여 활동기관 담당자와 멘토링 관련 내용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협의 후 멘토링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아동권리보장원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한국장학재단으로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수요조사시스템 외의 사업 참여를 희망하는 신규 활동기관에 대해서는 멘토가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멘토 배정 가능</a:t>
            </a: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대학 담당자의 승인을 얻은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매칭이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멘토와 활동기관 및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담당자가 가족관계 등의 이해관계가 있을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 신고하여 대학은 즉시 멘토링을 중단하고 다른 활동기관 및 근로지에서 멘토링 활동을 수행할 수 있도록 조치</a:t>
            </a: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3" y="159680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38525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2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희망근로지 신청</a:t>
            </a:r>
            <a:endParaRPr lang="en-US" altLang="ko-KR" b="1" spc="-2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배정 확인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7915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 및 멘토링 활동</a:t>
            </a:r>
            <a:endParaRPr lang="en-US" altLang="ko-KR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 수요신청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4811839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>
            <a:off x="255625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4" name="양쪽 대괄호 73"/>
          <p:cNvSpPr/>
          <p:nvPr/>
        </p:nvSpPr>
        <p:spPr>
          <a:xfrm>
            <a:off x="779154" y="1488162"/>
            <a:ext cx="1333649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93761" y="1489368"/>
            <a:ext cx="771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 → 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</a:t>
            </a: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6" name="양쪽 대괄호 75"/>
          <p:cNvSpPr/>
          <p:nvPr/>
        </p:nvSpPr>
        <p:spPr>
          <a:xfrm>
            <a:off x="742958" y="2393254"/>
            <a:ext cx="1369845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3761" y="2442316"/>
            <a:ext cx="736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한국장학재단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로그인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청소년  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교육지원사업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2183</Words>
  <Application>Microsoft Office PowerPoint</Application>
  <PresentationFormat>A4 용지(210x297mm)</PresentationFormat>
  <Paragraphs>347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onwer</cp:lastModifiedBy>
  <cp:revision>127</cp:revision>
  <dcterms:created xsi:type="dcterms:W3CDTF">2018-08-22T06:52:58Z</dcterms:created>
  <dcterms:modified xsi:type="dcterms:W3CDTF">2023-04-07T06:30:43Z</dcterms:modified>
</cp:coreProperties>
</file>