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78" r:id="rId2"/>
    <p:sldId id="281" r:id="rId3"/>
    <p:sldId id="280" r:id="rId4"/>
  </p:sldIdLst>
  <p:sldSz cx="6858000" cy="9906000" type="A4"/>
  <p:notesSz cx="7102475" cy="10233025"/>
  <p:embeddedFontLst>
    <p:embeddedFont>
      <p:font typeface="맑은 고딕" panose="020B0503020000020004" pitchFamily="50" charset="-127"/>
      <p:regular r:id="rId7"/>
      <p:bold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Georgia" panose="02040502050405020303" pitchFamily="18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57691" rtl="0" eaLnBrk="1" latinLnBrk="0" hangingPunct="1">
      <a:defRPr sz="1880" kern="1200">
        <a:solidFill>
          <a:schemeClr val="tx1"/>
        </a:solidFill>
        <a:latin typeface="+mn-lt"/>
        <a:ea typeface="+mn-ea"/>
        <a:cs typeface="+mn-cs"/>
      </a:defRPr>
    </a:lvl1pPr>
    <a:lvl2pPr marL="478846" algn="l" defTabSz="957691" rtl="0" eaLnBrk="1" latinLnBrk="0" hangingPunct="1">
      <a:defRPr sz="1880" kern="1200">
        <a:solidFill>
          <a:schemeClr val="tx1"/>
        </a:solidFill>
        <a:latin typeface="+mn-lt"/>
        <a:ea typeface="+mn-ea"/>
        <a:cs typeface="+mn-cs"/>
      </a:defRPr>
    </a:lvl2pPr>
    <a:lvl3pPr marL="957691" algn="l" defTabSz="957691" rtl="0" eaLnBrk="1" latinLnBrk="0" hangingPunct="1">
      <a:defRPr sz="1880" kern="1200">
        <a:solidFill>
          <a:schemeClr val="tx1"/>
        </a:solidFill>
        <a:latin typeface="+mn-lt"/>
        <a:ea typeface="+mn-ea"/>
        <a:cs typeface="+mn-cs"/>
      </a:defRPr>
    </a:lvl3pPr>
    <a:lvl4pPr marL="1436539" algn="l" defTabSz="957691" rtl="0" eaLnBrk="1" latinLnBrk="0" hangingPunct="1">
      <a:defRPr sz="1880" kern="1200">
        <a:solidFill>
          <a:schemeClr val="tx1"/>
        </a:solidFill>
        <a:latin typeface="+mn-lt"/>
        <a:ea typeface="+mn-ea"/>
        <a:cs typeface="+mn-cs"/>
      </a:defRPr>
    </a:lvl4pPr>
    <a:lvl5pPr marL="1915384" algn="l" defTabSz="957691" rtl="0" eaLnBrk="1" latinLnBrk="0" hangingPunct="1">
      <a:defRPr sz="1880" kern="1200">
        <a:solidFill>
          <a:schemeClr val="tx1"/>
        </a:solidFill>
        <a:latin typeface="+mn-lt"/>
        <a:ea typeface="+mn-ea"/>
        <a:cs typeface="+mn-cs"/>
      </a:defRPr>
    </a:lvl5pPr>
    <a:lvl6pPr marL="2394230" algn="l" defTabSz="957691" rtl="0" eaLnBrk="1" latinLnBrk="0" hangingPunct="1">
      <a:defRPr sz="1880" kern="1200">
        <a:solidFill>
          <a:schemeClr val="tx1"/>
        </a:solidFill>
        <a:latin typeface="+mn-lt"/>
        <a:ea typeface="+mn-ea"/>
        <a:cs typeface="+mn-cs"/>
      </a:defRPr>
    </a:lvl6pPr>
    <a:lvl7pPr marL="2873075" algn="l" defTabSz="957691" rtl="0" eaLnBrk="1" latinLnBrk="0" hangingPunct="1">
      <a:defRPr sz="1880" kern="1200">
        <a:solidFill>
          <a:schemeClr val="tx1"/>
        </a:solidFill>
        <a:latin typeface="+mn-lt"/>
        <a:ea typeface="+mn-ea"/>
        <a:cs typeface="+mn-cs"/>
      </a:defRPr>
    </a:lvl7pPr>
    <a:lvl8pPr marL="3351922" algn="l" defTabSz="957691" rtl="0" eaLnBrk="1" latinLnBrk="0" hangingPunct="1">
      <a:defRPr sz="1880" kern="1200">
        <a:solidFill>
          <a:schemeClr val="tx1"/>
        </a:solidFill>
        <a:latin typeface="+mn-lt"/>
        <a:ea typeface="+mn-ea"/>
        <a:cs typeface="+mn-cs"/>
      </a:defRPr>
    </a:lvl8pPr>
    <a:lvl9pPr marL="3830768" algn="l" defTabSz="957691" rtl="0" eaLnBrk="1" latinLnBrk="0" hangingPunct="1">
      <a:defRPr sz="1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3" userDrawn="1">
          <p15:clr>
            <a:srgbClr val="A4A3A4"/>
          </p15:clr>
        </p15:guide>
        <p15:guide id="2" orient="horz" pos="6068" userDrawn="1">
          <p15:clr>
            <a:srgbClr val="A4A3A4"/>
          </p15:clr>
        </p15:guide>
        <p15:guide id="3" orient="horz" pos="489" userDrawn="1">
          <p15:clr>
            <a:srgbClr val="A4A3A4"/>
          </p15:clr>
        </p15:guide>
        <p15:guide id="4" orient="horz" pos="1079" userDrawn="1">
          <p15:clr>
            <a:srgbClr val="A4A3A4"/>
          </p15:clr>
        </p15:guide>
        <p15:guide id="5" orient="horz" pos="5887" userDrawn="1">
          <p15:clr>
            <a:srgbClr val="A4A3A4"/>
          </p15:clr>
        </p15:guide>
        <p15:guide id="6" orient="horz" pos="5660" userDrawn="1">
          <p15:clr>
            <a:srgbClr val="A4A3A4"/>
          </p15:clr>
        </p15:guide>
        <p15:guide id="7" orient="horz" pos="3438" userDrawn="1">
          <p15:clr>
            <a:srgbClr val="A4A3A4"/>
          </p15:clr>
        </p15:guide>
        <p15:guide id="8" orient="horz" pos="3574" userDrawn="1">
          <p15:clr>
            <a:srgbClr val="A4A3A4"/>
          </p15:clr>
        </p15:guide>
        <p15:guide id="9" orient="horz" pos="2848" userDrawn="1">
          <p15:clr>
            <a:srgbClr val="A4A3A4"/>
          </p15:clr>
        </p15:guide>
        <p15:guide id="11" pos="4108" userDrawn="1">
          <p15:clr>
            <a:srgbClr val="A4A3A4"/>
          </p15:clr>
        </p15:guide>
        <p15:guide id="12" pos="2341" userDrawn="1">
          <p15:clr>
            <a:srgbClr val="A4A3A4"/>
          </p15:clr>
        </p15:guide>
        <p15:guide id="13" pos="2251" userDrawn="1">
          <p15:clr>
            <a:srgbClr val="A4A3A4"/>
          </p15:clr>
        </p15:guide>
        <p15:guide id="14" pos="2886" userDrawn="1">
          <p15:clr>
            <a:srgbClr val="A4A3A4"/>
          </p15:clr>
        </p15:guide>
        <p15:guide id="15" pos="2976" userDrawn="1">
          <p15:clr>
            <a:srgbClr val="A4A3A4"/>
          </p15:clr>
        </p15:guide>
        <p15:guide id="16" pos="1752" userDrawn="1">
          <p15:clr>
            <a:srgbClr val="A4A3A4"/>
          </p15:clr>
        </p15:guide>
        <p15:guide id="17" pos="1661" userDrawn="1">
          <p15:clr>
            <a:srgbClr val="A4A3A4"/>
          </p15:clr>
        </p15:guide>
        <p15:guide id="18" pos="1162" userDrawn="1">
          <p15:clr>
            <a:srgbClr val="A4A3A4"/>
          </p15:clr>
        </p15:guide>
        <p15:guide id="19" pos="1071" userDrawn="1">
          <p15:clr>
            <a:srgbClr val="A4A3A4"/>
          </p15:clr>
        </p15:guide>
        <p15:guide id="20" pos="3612" userDrawn="1">
          <p15:clr>
            <a:srgbClr val="A4A3A4"/>
          </p15:clr>
        </p15:guide>
        <p15:guide id="21" pos="3521" userDrawn="1">
          <p15:clr>
            <a:srgbClr val="A4A3A4"/>
          </p15:clr>
        </p15:guide>
        <p15:guide id="22" pos="4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>
      <p:cViewPr varScale="1">
        <p:scale>
          <a:sx n="62" d="100"/>
          <a:sy n="62" d="100"/>
        </p:scale>
        <p:origin x="2477" y="58"/>
      </p:cViewPr>
      <p:guideLst>
        <p:guide orient="horz" pos="353"/>
        <p:guide orient="horz" pos="6068"/>
        <p:guide orient="horz" pos="489"/>
        <p:guide orient="horz" pos="1079"/>
        <p:guide orient="horz" pos="5887"/>
        <p:guide orient="horz" pos="5660"/>
        <p:guide orient="horz" pos="3438"/>
        <p:guide orient="horz" pos="3574"/>
        <p:guide orient="horz" pos="2848"/>
        <p:guide pos="4108"/>
        <p:guide pos="2341"/>
        <p:guide pos="2251"/>
        <p:guide pos="2886"/>
        <p:guide pos="2976"/>
        <p:guide pos="1752"/>
        <p:guide pos="1661"/>
        <p:guide pos="1162"/>
        <p:guide pos="1071"/>
        <p:guide pos="3612"/>
        <p:guide pos="3521"/>
        <p:guide pos="48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3216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8292" cy="511651"/>
          </a:xfrm>
          <a:prstGeom prst="rect">
            <a:avLst/>
          </a:prstGeom>
        </p:spPr>
        <p:txBody>
          <a:bodyPr vert="horz" lIns="94896" tIns="47448" rIns="94896" bIns="47448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525" y="2"/>
            <a:ext cx="3078292" cy="511651"/>
          </a:xfrm>
          <a:prstGeom prst="rect">
            <a:avLst/>
          </a:prstGeom>
        </p:spPr>
        <p:txBody>
          <a:bodyPr vert="horz" lIns="94896" tIns="47448" rIns="94896" bIns="47448" rtlCol="0"/>
          <a:lstStyle>
            <a:lvl1pPr algn="r">
              <a:defRPr sz="1200"/>
            </a:lvl1pPr>
          </a:lstStyle>
          <a:p>
            <a:fld id="{2261932C-7424-4FCA-BBDA-CC2CC0663805}" type="datetimeFigureOut">
              <a:rPr lang="en-US" altLang="ko-KR" smtClean="0"/>
              <a:t>5/17/2019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719736"/>
            <a:ext cx="3078292" cy="511651"/>
          </a:xfrm>
          <a:prstGeom prst="rect">
            <a:avLst/>
          </a:prstGeom>
        </p:spPr>
        <p:txBody>
          <a:bodyPr vert="horz" lIns="94896" tIns="47448" rIns="94896" bIns="47448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525" y="9719736"/>
            <a:ext cx="3078292" cy="511651"/>
          </a:xfrm>
          <a:prstGeom prst="rect">
            <a:avLst/>
          </a:prstGeom>
        </p:spPr>
        <p:txBody>
          <a:bodyPr vert="horz" lIns="94896" tIns="47448" rIns="94896" bIns="47448" rtlCol="0" anchor="b"/>
          <a:lstStyle>
            <a:lvl1pPr algn="r">
              <a:defRPr sz="1200"/>
            </a:lvl1pPr>
          </a:lstStyle>
          <a:p>
            <a:fld id="{684D4F74-F196-4188-862C-8AEEC3D6EF33}" type="slidenum">
              <a:rPr lang="en-US" altLang="ko-KR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0006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7739" cy="511651"/>
          </a:xfrm>
          <a:prstGeom prst="rect">
            <a:avLst/>
          </a:prstGeom>
        </p:spPr>
        <p:txBody>
          <a:bodyPr vert="horz" lIns="94896" tIns="47448" rIns="94896" bIns="47448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2"/>
            <a:ext cx="3077739" cy="511651"/>
          </a:xfrm>
          <a:prstGeom prst="rect">
            <a:avLst/>
          </a:prstGeom>
        </p:spPr>
        <p:txBody>
          <a:bodyPr vert="horz" lIns="94896" tIns="47448" rIns="94896" bIns="47448" rtlCol="0"/>
          <a:lstStyle>
            <a:lvl1pPr algn="r">
              <a:defRPr sz="1200"/>
            </a:lvl1pPr>
          </a:lstStyle>
          <a:p>
            <a:fld id="{416B9FA3-0B3D-4699-8696-1174BE157FCC}" type="datetimeFigureOut">
              <a:rPr lang="en-US" altLang="ko-KR" smtClean="0"/>
              <a:pPr/>
              <a:t>5/17/2019</a:t>
            </a:fld>
            <a:endParaRPr lang="ko-KR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8350"/>
            <a:ext cx="2654300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96" tIns="47448" rIns="94896" bIns="4744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896" tIns="47448" rIns="94896" bIns="47448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19599"/>
            <a:ext cx="3077739" cy="511651"/>
          </a:xfrm>
          <a:prstGeom prst="rect">
            <a:avLst/>
          </a:prstGeom>
        </p:spPr>
        <p:txBody>
          <a:bodyPr vert="horz" lIns="94896" tIns="47448" rIns="94896" bIns="47448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5" y="9719599"/>
            <a:ext cx="3077739" cy="511651"/>
          </a:xfrm>
          <a:prstGeom prst="rect">
            <a:avLst/>
          </a:prstGeom>
        </p:spPr>
        <p:txBody>
          <a:bodyPr vert="horz" lIns="94896" tIns="47448" rIns="94896" bIns="47448" rtlCol="0" anchor="b"/>
          <a:lstStyle>
            <a:lvl1pPr algn="r">
              <a:defRPr sz="1200"/>
            </a:lvl1pPr>
          </a:lstStyle>
          <a:p>
            <a:fld id="{6B2C06E8-48A6-4E03-8711-C45C0018F498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339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9532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1pPr>
    <a:lvl2pPr marL="429767" algn="l" defTabSz="859532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2pPr>
    <a:lvl3pPr marL="859532" algn="l" defTabSz="859532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3pPr>
    <a:lvl4pPr marL="1289299" algn="l" defTabSz="859532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4pPr>
    <a:lvl5pPr marL="1719067" algn="l" defTabSz="859532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5pPr>
    <a:lvl6pPr marL="2148834" algn="l" defTabSz="859532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6pPr>
    <a:lvl7pPr marL="2578599" algn="l" defTabSz="859532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7pPr>
    <a:lvl8pPr marL="3008366" algn="l" defTabSz="859532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8pPr>
    <a:lvl9pPr marL="3438133" algn="l" defTabSz="859532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C06E8-48A6-4E03-8711-C45C0018F498}" type="slidenum">
              <a:rPr lang="en-US" altLang="ko-KR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311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 userDrawn="1"/>
        </p:nvGrpSpPr>
        <p:grpSpPr>
          <a:xfrm>
            <a:off x="745654" y="3"/>
            <a:ext cx="6112346" cy="9524998"/>
            <a:chOff x="745654" y="3"/>
            <a:chExt cx="6112346" cy="9524998"/>
          </a:xfrm>
        </p:grpSpPr>
        <p:grpSp>
          <p:nvGrpSpPr>
            <p:cNvPr id="7" name="그룹 6"/>
            <p:cNvGrpSpPr/>
            <p:nvPr userDrawn="1"/>
          </p:nvGrpSpPr>
          <p:grpSpPr>
            <a:xfrm>
              <a:off x="1613507" y="3"/>
              <a:ext cx="5244493" cy="8916587"/>
              <a:chOff x="1613507" y="3"/>
              <a:chExt cx="5244493" cy="8916587"/>
            </a:xfrm>
          </p:grpSpPr>
          <p:sp>
            <p:nvSpPr>
              <p:cNvPr id="48" name="Rectangle 156"/>
              <p:cNvSpPr>
                <a:spLocks noChangeArrowheads="1"/>
              </p:cNvSpPr>
              <p:nvPr/>
            </p:nvSpPr>
            <p:spPr bwMode="gray">
              <a:xfrm>
                <a:off x="1613507" y="3"/>
                <a:ext cx="4260865" cy="911686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atinLnBrk="0"/>
                <a:endParaRPr lang="en-GB" sz="1880" noProof="0" dirty="0"/>
              </a:p>
            </p:txBody>
          </p:sp>
          <p:sp>
            <p:nvSpPr>
              <p:cNvPr id="46" name="Rectangle 159"/>
              <p:cNvSpPr>
                <a:spLocks noChangeArrowheads="1"/>
              </p:cNvSpPr>
              <p:nvPr userDrawn="1"/>
            </p:nvSpPr>
            <p:spPr bwMode="gray">
              <a:xfrm>
                <a:off x="6393989" y="4200590"/>
                <a:ext cx="247473" cy="4716000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atinLnBrk="0"/>
                <a:endParaRPr lang="en-GB" sz="1880" noProof="0" dirty="0"/>
              </a:p>
            </p:txBody>
          </p:sp>
          <p:sp>
            <p:nvSpPr>
              <p:cNvPr id="47" name="Rectangle 153"/>
              <p:cNvSpPr>
                <a:spLocks noChangeArrowheads="1"/>
              </p:cNvSpPr>
              <p:nvPr/>
            </p:nvSpPr>
            <p:spPr bwMode="gray">
              <a:xfrm>
                <a:off x="6641462" y="4200590"/>
                <a:ext cx="216538" cy="4716000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atinLnBrk="0"/>
                <a:endParaRPr lang="en-GB" sz="1880" noProof="0" dirty="0"/>
              </a:p>
            </p:txBody>
          </p:sp>
          <p:sp>
            <p:nvSpPr>
              <p:cNvPr id="49" name="Rectangle 160"/>
              <p:cNvSpPr>
                <a:spLocks noChangeArrowheads="1"/>
              </p:cNvSpPr>
              <p:nvPr userDrawn="1"/>
            </p:nvSpPr>
            <p:spPr bwMode="gray">
              <a:xfrm>
                <a:off x="5874372" y="4200590"/>
                <a:ext cx="519618" cy="4716000"/>
              </a:xfrm>
              <a:prstGeom prst="rect">
                <a:avLst/>
              </a:prstGeom>
              <a:solidFill>
                <a:srgbClr val="D139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atinLnBrk="0"/>
                <a:endParaRPr lang="en-GB" sz="1880" noProof="0" dirty="0"/>
              </a:p>
            </p:txBody>
          </p:sp>
          <p:sp>
            <p:nvSpPr>
              <p:cNvPr id="50" name="Rectangle 61"/>
              <p:cNvSpPr/>
              <p:nvPr userDrawn="1"/>
            </p:nvSpPr>
            <p:spPr bwMode="gray">
              <a:xfrm>
                <a:off x="1613507" y="4201779"/>
                <a:ext cx="4260865" cy="4714811"/>
              </a:xfrm>
              <a:prstGeom prst="rect">
                <a:avLst/>
              </a:prstGeom>
              <a:solidFill>
                <a:srgbClr val="C2230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algn="l" defTabSz="1018729" rtl="0" eaLnBrk="1" latinLnBrk="0" hangingPunct="1"/>
                <a:endParaRPr lang="en-GB" sz="2000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1" name="Rectangle 155"/>
              <p:cNvSpPr>
                <a:spLocks noChangeArrowheads="1"/>
              </p:cNvSpPr>
              <p:nvPr userDrawn="1"/>
            </p:nvSpPr>
            <p:spPr bwMode="gray">
              <a:xfrm>
                <a:off x="5874372" y="914400"/>
                <a:ext cx="519617" cy="3286190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atinLnBrk="0"/>
                <a:endParaRPr lang="en-GB" sz="1880" noProof="0" dirty="0"/>
              </a:p>
            </p:txBody>
          </p:sp>
          <p:sp>
            <p:nvSpPr>
              <p:cNvPr id="52" name="Rectangle 158"/>
              <p:cNvSpPr>
                <a:spLocks noChangeArrowheads="1"/>
              </p:cNvSpPr>
              <p:nvPr userDrawn="1"/>
            </p:nvSpPr>
            <p:spPr bwMode="gray">
              <a:xfrm>
                <a:off x="1613507" y="914400"/>
                <a:ext cx="4260865" cy="3286190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latinLnBrk="0"/>
                <a:endParaRPr lang="en-GB" sz="1880" noProof="0" dirty="0"/>
              </a:p>
            </p:txBody>
          </p:sp>
        </p:grpSp>
        <p:grpSp>
          <p:nvGrpSpPr>
            <p:cNvPr id="43" name="Group 59"/>
            <p:cNvGrpSpPr/>
            <p:nvPr userDrawn="1"/>
          </p:nvGrpSpPr>
          <p:grpSpPr>
            <a:xfrm>
              <a:off x="745654" y="8915401"/>
              <a:ext cx="1005840" cy="609600"/>
              <a:chOff x="1051560" y="6781800"/>
              <a:chExt cx="1005840" cy="609600"/>
            </a:xfrm>
          </p:grpSpPr>
          <p:sp>
            <p:nvSpPr>
              <p:cNvPr id="44" name="Rectangle 37"/>
              <p:cNvSpPr>
                <a:spLocks noChangeArrowheads="1"/>
              </p:cNvSpPr>
              <p:nvPr userDrawn="1"/>
            </p:nvSpPr>
            <p:spPr bwMode="black">
              <a:xfrm>
                <a:off x="1648968" y="6781800"/>
                <a:ext cx="256032" cy="54864"/>
              </a:xfrm>
              <a:prstGeom prst="rect">
                <a:avLst/>
              </a:prstGeom>
              <a:solidFill>
                <a:srgbClr val="A10000"/>
              </a:solidFill>
              <a:ln w="0">
                <a:solidFill>
                  <a:srgbClr val="A1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atinLnBrk="0"/>
                <a:endParaRPr lang="en-GB" sz="1880" noProof="0" dirty="0"/>
              </a:p>
            </p:txBody>
          </p:sp>
          <p:sp>
            <p:nvSpPr>
              <p:cNvPr id="45" name="Freeform 7"/>
              <p:cNvSpPr>
                <a:spLocks noEditPoints="1"/>
              </p:cNvSpPr>
              <p:nvPr userDrawn="1"/>
            </p:nvSpPr>
            <p:spPr bwMode="black">
              <a:xfrm>
                <a:off x="1051560" y="7000790"/>
                <a:ext cx="1005840" cy="39061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atinLnBrk="0"/>
                <a:endParaRPr lang="en-GB" sz="1880" noProof="0" dirty="0"/>
              </a:p>
            </p:txBody>
          </p:sp>
        </p:grpSp>
        <p:pic>
          <p:nvPicPr>
            <p:cNvPr id="41" name="Picture 2" descr="D:\My Documents\EHHEE\CI\NewCI\logo_wmf\SAMIL_회계법인.wmf"/>
            <p:cNvPicPr>
              <a:picLocks noChangeAspect="1" noChangeArrowheads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926528" y="9037889"/>
              <a:ext cx="2591197" cy="46748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" name="Text Placeholder 31"/>
          <p:cNvSpPr>
            <a:spLocks noGrp="1"/>
          </p:cNvSpPr>
          <p:nvPr userDrawn="1">
            <p:ph type="body" sz="quarter" idx="10" hasCustomPrompt="1"/>
          </p:nvPr>
        </p:nvSpPr>
        <p:spPr bwMode="white">
          <a:xfrm>
            <a:off x="1781737" y="406128"/>
            <a:ext cx="3117273" cy="194236"/>
          </a:xfrm>
        </p:spPr>
        <p:txBody>
          <a:bodyPr/>
          <a:lstStyle>
            <a:lvl1pPr latinLnBrk="0">
              <a:defRPr sz="105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altLang="ko-KR" noProof="0" dirty="0" smtClean="0"/>
              <a:t>www.samil.com</a:t>
            </a:r>
            <a:endParaRPr lang="ko-KR" altLang="en-US" noProof="0" dirty="0"/>
          </a:p>
        </p:txBody>
      </p:sp>
      <p:sp>
        <p:nvSpPr>
          <p:cNvPr id="25" name="Title 1"/>
          <p:cNvSpPr>
            <a:spLocks noGrp="1"/>
          </p:cNvSpPr>
          <p:nvPr userDrawn="1">
            <p:ph type="ctrTitle" hasCustomPrompt="1"/>
          </p:nvPr>
        </p:nvSpPr>
        <p:spPr bwMode="white">
          <a:xfrm>
            <a:off x="1781735" y="1052566"/>
            <a:ext cx="3960000" cy="1165413"/>
          </a:xfrm>
        </p:spPr>
        <p:txBody>
          <a:bodyPr anchor="t" anchorCtr="0">
            <a:noAutofit/>
          </a:bodyPr>
          <a:lstStyle>
            <a:lvl1pPr latinLnBrk="0">
              <a:lnSpc>
                <a:spcPct val="90000"/>
              </a:lnSpc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US" altLang="ko-KR" noProof="0" dirty="0" smtClean="0"/>
              <a:t>Click to add the report’s main title</a:t>
            </a:r>
            <a:endParaRPr lang="ko-KR" altLang="en-US" noProof="0" dirty="0"/>
          </a:p>
        </p:txBody>
      </p:sp>
      <p:sp>
        <p:nvSpPr>
          <p:cNvPr id="26" name="Subtitle 2"/>
          <p:cNvSpPr>
            <a:spLocks noGrp="1"/>
          </p:cNvSpPr>
          <p:nvPr userDrawn="1">
            <p:ph type="subTitle" idx="1" hasCustomPrompt="1"/>
          </p:nvPr>
        </p:nvSpPr>
        <p:spPr bwMode="white">
          <a:xfrm>
            <a:off x="1781736" y="2358856"/>
            <a:ext cx="3960000" cy="1165413"/>
          </a:xfrm>
        </p:spPr>
        <p:txBody>
          <a:bodyPr>
            <a:noAutofit/>
          </a:bodyPr>
          <a:lstStyle>
            <a:lvl1pPr marL="0" indent="0" algn="l" latinLnBrk="0">
              <a:lnSpc>
                <a:spcPct val="90000"/>
              </a:lnSpc>
              <a:spcAft>
                <a:spcPts val="0"/>
              </a:spcAft>
              <a:buNone/>
              <a:defRPr sz="28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765">
                <a:solidFill>
                  <a:schemeClr val="bg1"/>
                </a:solidFill>
                <a:latin typeface="+mj-lt"/>
              </a:defRPr>
            </a:lvl2pPr>
            <a:lvl3pPr marL="449463" indent="0" algn="l">
              <a:buNone/>
              <a:defRPr sz="1765">
                <a:solidFill>
                  <a:schemeClr val="bg1"/>
                </a:solidFill>
                <a:latin typeface="+mj-lt"/>
              </a:defRPr>
            </a:lvl3pPr>
            <a:lvl4pPr marL="898926" indent="0" algn="l">
              <a:buNone/>
              <a:defRPr sz="1765">
                <a:solidFill>
                  <a:schemeClr val="bg1"/>
                </a:solidFill>
                <a:latin typeface="+mj-lt"/>
              </a:defRPr>
            </a:lvl4pPr>
            <a:lvl5pPr marL="1348390" indent="0" algn="l">
              <a:buNone/>
              <a:defRPr sz="1765">
                <a:solidFill>
                  <a:schemeClr val="bg1"/>
                </a:solidFill>
                <a:latin typeface="+mj-lt"/>
              </a:defRPr>
            </a:lvl5pPr>
            <a:lvl6pPr marL="1797854" indent="0" algn="l">
              <a:buNone/>
              <a:defRPr sz="1765">
                <a:solidFill>
                  <a:schemeClr val="bg1"/>
                </a:solidFill>
                <a:latin typeface="+mj-lt"/>
              </a:defRPr>
            </a:lvl6pPr>
            <a:lvl7pPr marL="2247318" indent="0" algn="l">
              <a:buNone/>
              <a:defRPr sz="1765">
                <a:solidFill>
                  <a:schemeClr val="bg1"/>
                </a:solidFill>
                <a:latin typeface="+mj-lt"/>
              </a:defRPr>
            </a:lvl7pPr>
            <a:lvl8pPr marL="2696781" indent="0" algn="l">
              <a:buNone/>
              <a:defRPr sz="1765">
                <a:solidFill>
                  <a:schemeClr val="bg1"/>
                </a:solidFill>
                <a:latin typeface="+mj-lt"/>
              </a:defRPr>
            </a:lvl8pPr>
            <a:lvl9pPr marL="3146245" indent="0" algn="l">
              <a:buNone/>
              <a:defRPr sz="1765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altLang="ko-KR" noProof="0" dirty="0" smtClean="0"/>
              <a:t>Subtitle and date (move higher if title is only one line)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24"/>
          <p:cNvCxnSpPr/>
          <p:nvPr userDrawn="1"/>
        </p:nvCxnSpPr>
        <p:spPr>
          <a:xfrm flipV="1">
            <a:off x="667588" y="678759"/>
            <a:ext cx="5844706" cy="221427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8"/>
          <p:cNvSpPr>
            <a:spLocks noGrp="1"/>
          </p:cNvSpPr>
          <p:nvPr>
            <p:ph type="title"/>
          </p:nvPr>
        </p:nvSpPr>
        <p:spPr>
          <a:xfrm>
            <a:off x="794118" y="814984"/>
            <a:ext cx="5727706" cy="919722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with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4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smtClean="0"/>
              <a:t>2018.03.28</a:t>
            </a:r>
            <a:endParaRPr lang="ko-KR" alt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8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7" name="PwCFirm"/>
          <p:cNvSpPr txBox="1"/>
          <p:nvPr userDrawn="1"/>
        </p:nvSpPr>
        <p:spPr>
          <a:xfrm>
            <a:off x="2251356" y="9505117"/>
            <a:ext cx="2355288" cy="14115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S2 - </a:t>
            </a:r>
            <a:r>
              <a:rPr lang="en-US" altLang="ko-KR" sz="900" noProof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Authorised</a:t>
            </a:r>
            <a:r>
              <a:rPr lang="ko-KR" altLang="en-US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Restricted Use -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794119" y="1940292"/>
            <a:ext cx="5727705" cy="7054975"/>
          </a:xfrm>
        </p:spPr>
        <p:txBody>
          <a:bodyPr/>
          <a:lstStyle>
            <a:lvl1pPr>
              <a:defRPr sz="1600" baseline="0">
                <a:solidFill>
                  <a:schemeClr val="tx2"/>
                </a:solidFill>
                <a:latin typeface="+mj-lt"/>
                <a:ea typeface="+mj-ea"/>
              </a:defRPr>
            </a:lvl1pPr>
            <a:lvl2pPr>
              <a:buClr>
                <a:schemeClr val="tx2"/>
              </a:buClr>
              <a:defRPr sz="1600">
                <a:solidFill>
                  <a:schemeClr val="tx2"/>
                </a:solidFill>
                <a:latin typeface="+mj-lt"/>
                <a:ea typeface="+mj-ea"/>
              </a:defRPr>
            </a:lvl2pPr>
            <a:lvl3pPr>
              <a:buClr>
                <a:schemeClr val="tx2"/>
              </a:buClr>
              <a:defRPr sz="1600">
                <a:solidFill>
                  <a:schemeClr val="tx2"/>
                </a:solidFill>
                <a:latin typeface="+mj-lt"/>
                <a:ea typeface="+mj-ea"/>
              </a:defRPr>
            </a:lvl3pPr>
            <a:lvl4pPr>
              <a:buClr>
                <a:schemeClr val="tx2"/>
              </a:buClr>
              <a:defRPr sz="1600">
                <a:solidFill>
                  <a:schemeClr val="tx2"/>
                </a:solidFill>
                <a:latin typeface="+mj-lt"/>
                <a:ea typeface="+mj-ea"/>
              </a:defRPr>
            </a:lvl4pPr>
            <a:lvl5pPr>
              <a:buClr>
                <a:schemeClr val="tx2"/>
              </a:buClr>
              <a:defRPr sz="1600">
                <a:solidFill>
                  <a:schemeClr val="tx2"/>
                </a:solidFill>
                <a:latin typeface="+mj-lt"/>
                <a:ea typeface="+mj-ea"/>
              </a:defRPr>
            </a:lvl5pPr>
            <a:lvl6pPr>
              <a:buClr>
                <a:schemeClr val="tx2"/>
              </a:buClr>
              <a:defRPr sz="3177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177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177">
                <a:solidFill>
                  <a:schemeClr val="tx2"/>
                </a:solidFill>
              </a:defRPr>
            </a:lvl8pPr>
            <a:lvl9pPr>
              <a:defRPr sz="3177"/>
            </a:lvl9pPr>
          </a:lstStyle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cxnSp>
        <p:nvCxnSpPr>
          <p:cNvPr id="23" name="Shape 24"/>
          <p:cNvCxnSpPr/>
          <p:nvPr userDrawn="1"/>
        </p:nvCxnSpPr>
        <p:spPr>
          <a:xfrm flipV="1">
            <a:off x="667588" y="678759"/>
            <a:ext cx="5844706" cy="221427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8"/>
          <p:cNvSpPr>
            <a:spLocks noGrp="1"/>
          </p:cNvSpPr>
          <p:nvPr>
            <p:ph type="title"/>
          </p:nvPr>
        </p:nvSpPr>
        <p:spPr>
          <a:xfrm>
            <a:off x="794118" y="814984"/>
            <a:ext cx="5727706" cy="919722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4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smtClean="0"/>
              <a:t>2018.03.28</a:t>
            </a:r>
            <a:endParaRPr lang="ko-KR" alt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8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9" name="PwCFirm"/>
          <p:cNvSpPr txBox="1"/>
          <p:nvPr userDrawn="1"/>
        </p:nvSpPr>
        <p:spPr>
          <a:xfrm>
            <a:off x="2251356" y="9505117"/>
            <a:ext cx="2355288" cy="14115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S2 - </a:t>
            </a:r>
            <a:r>
              <a:rPr lang="en-US" altLang="ko-KR" sz="900" noProof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Authorised</a:t>
            </a:r>
            <a:r>
              <a:rPr lang="ko-KR" altLang="en-US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Restricted Use -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4"/>
          <p:cNvCxnSpPr/>
          <p:nvPr userDrawn="1"/>
        </p:nvCxnSpPr>
        <p:spPr>
          <a:xfrm flipV="1">
            <a:off x="667588" y="678759"/>
            <a:ext cx="5844706" cy="221427"/>
          </a:xfrm>
          <a:prstGeom prst="bentConnector3">
            <a:avLst>
              <a:gd name="adj1" fmla="val 0"/>
            </a:avLst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8"/>
          <p:cNvSpPr>
            <a:spLocks noGrp="1"/>
          </p:cNvSpPr>
          <p:nvPr>
            <p:ph type="title"/>
          </p:nvPr>
        </p:nvSpPr>
        <p:spPr>
          <a:xfrm>
            <a:off x="794118" y="814984"/>
            <a:ext cx="5727706" cy="9197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5"/>
          </p:nvPr>
        </p:nvSpPr>
        <p:spPr>
          <a:xfrm>
            <a:off x="794119" y="1940292"/>
            <a:ext cx="5727705" cy="7054975"/>
          </a:xfrm>
        </p:spPr>
        <p:txBody>
          <a:bodyPr/>
          <a:lstStyle>
            <a:lvl1pPr>
              <a:buClrTx/>
              <a:defRPr sz="1600" baseline="0">
                <a:solidFill>
                  <a:schemeClr val="bg1"/>
                </a:solidFill>
                <a:latin typeface="+mj-lt"/>
                <a:ea typeface="+mj-ea"/>
              </a:defRPr>
            </a:lvl1pPr>
            <a:lvl2pPr>
              <a:buClrTx/>
              <a:defRPr sz="1600">
                <a:solidFill>
                  <a:schemeClr val="bg1"/>
                </a:solidFill>
                <a:latin typeface="+mj-lt"/>
                <a:ea typeface="+mj-ea"/>
              </a:defRPr>
            </a:lvl2pPr>
            <a:lvl3pPr>
              <a:buClrTx/>
              <a:defRPr sz="1600">
                <a:solidFill>
                  <a:schemeClr val="bg1"/>
                </a:solidFill>
                <a:latin typeface="+mj-lt"/>
                <a:ea typeface="+mj-ea"/>
              </a:defRPr>
            </a:lvl3pPr>
            <a:lvl4pPr>
              <a:buClrTx/>
              <a:defRPr sz="1600">
                <a:solidFill>
                  <a:schemeClr val="bg1"/>
                </a:solidFill>
                <a:latin typeface="+mj-lt"/>
                <a:ea typeface="+mj-ea"/>
              </a:defRPr>
            </a:lvl4pPr>
            <a:lvl5pPr>
              <a:buClrTx/>
              <a:defRPr sz="1600">
                <a:solidFill>
                  <a:schemeClr val="bg1"/>
                </a:solidFill>
                <a:latin typeface="+mj-lt"/>
                <a:ea typeface="+mj-ea"/>
              </a:defRPr>
            </a:lvl5pPr>
            <a:lvl6pPr>
              <a:buClr>
                <a:schemeClr val="tx2"/>
              </a:buClr>
              <a:defRPr sz="3177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177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177">
                <a:solidFill>
                  <a:schemeClr val="tx2"/>
                </a:solidFill>
              </a:defRPr>
            </a:lvl8pPr>
            <a:lvl9pPr>
              <a:defRPr sz="3177"/>
            </a:lvl9pPr>
          </a:lstStyle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4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smtClean="0"/>
              <a:t>2018.03.28</a:t>
            </a:r>
            <a:endParaRPr lang="ko-KR" alt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8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2251356" y="9505117"/>
            <a:ext cx="2355288" cy="14115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altLang="ko-KR" sz="9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S2 - </a:t>
            </a:r>
            <a:r>
              <a:rPr lang="en-US" altLang="ko-KR" sz="900" noProof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Authorised</a:t>
            </a:r>
            <a:r>
              <a:rPr lang="ko-KR" altLang="en-US" sz="9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9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Restricted Use -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794119" y="818875"/>
            <a:ext cx="5687495" cy="507661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noProof="0" dirty="0" smtClean="0"/>
              <a:t>마스터 제목 스타일 편집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 bwMode="black">
          <a:xfrm>
            <a:off x="794119" y="1360021"/>
            <a:ext cx="5687495" cy="58270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2800">
                <a:solidFill>
                  <a:schemeClr val="tx1"/>
                </a:solidFill>
                <a:latin typeface="+mj-lt"/>
                <a:ea typeface="+mj-ea"/>
              </a:defRPr>
            </a:lvl1pPr>
            <a:lvl2pPr marL="44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7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6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5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noProof="0" dirty="0" smtClean="0"/>
              <a:t>마스터 부제목 스타일 편집</a:t>
            </a:r>
          </a:p>
        </p:txBody>
      </p:sp>
      <p:cxnSp>
        <p:nvCxnSpPr>
          <p:cNvPr id="22" name="Shape 24"/>
          <p:cNvCxnSpPr/>
          <p:nvPr userDrawn="1"/>
        </p:nvCxnSpPr>
        <p:spPr>
          <a:xfrm flipV="1">
            <a:off x="667588" y="678759"/>
            <a:ext cx="5844706" cy="221427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4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smtClean="0"/>
              <a:t>2018.03.28</a:t>
            </a:r>
            <a:endParaRPr lang="ko-KR" alt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8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10" name="PwCFirm"/>
          <p:cNvSpPr txBox="1"/>
          <p:nvPr userDrawn="1"/>
        </p:nvSpPr>
        <p:spPr>
          <a:xfrm>
            <a:off x="2251356" y="9505117"/>
            <a:ext cx="2355288" cy="14115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S2 - </a:t>
            </a:r>
            <a:r>
              <a:rPr lang="en-US" altLang="ko-KR" sz="900" noProof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Authorised</a:t>
            </a:r>
            <a:r>
              <a:rPr lang="ko-KR" altLang="en-US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Restricted Use -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ctrTitle"/>
          </p:nvPr>
        </p:nvSpPr>
        <p:spPr bwMode="black">
          <a:xfrm>
            <a:off x="794119" y="818875"/>
            <a:ext cx="5687495" cy="507661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ko-KR" altLang="en-US" noProof="0" dirty="0" smtClean="0"/>
              <a:t>마스터 제목 스타일 편집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 bwMode="black">
          <a:xfrm>
            <a:off x="794119" y="1360021"/>
            <a:ext cx="5687495" cy="58270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2800">
                <a:solidFill>
                  <a:schemeClr val="bg1"/>
                </a:solidFill>
                <a:latin typeface="+mj-lt"/>
                <a:ea typeface="+mj-ea"/>
              </a:defRPr>
            </a:lvl1pPr>
            <a:lvl2pPr marL="44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7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6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5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noProof="0" dirty="0" smtClean="0"/>
              <a:t>마스터 부제목 스타일 편집</a:t>
            </a:r>
          </a:p>
        </p:txBody>
      </p:sp>
      <p:cxnSp>
        <p:nvCxnSpPr>
          <p:cNvPr id="26" name="Shape 24"/>
          <p:cNvCxnSpPr/>
          <p:nvPr userDrawn="1"/>
        </p:nvCxnSpPr>
        <p:spPr>
          <a:xfrm flipV="1">
            <a:off x="667588" y="678759"/>
            <a:ext cx="5844706" cy="221427"/>
          </a:xfrm>
          <a:prstGeom prst="bentConnector3">
            <a:avLst>
              <a:gd name="adj1" fmla="val 0"/>
            </a:avLst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3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smtClean="0"/>
              <a:t>2018.03.28</a:t>
            </a:r>
            <a:endParaRPr lang="ko-KR" alt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7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10" name="PwCFirm"/>
          <p:cNvSpPr txBox="1"/>
          <p:nvPr userDrawn="1"/>
        </p:nvSpPr>
        <p:spPr>
          <a:xfrm>
            <a:off x="2251356" y="9505117"/>
            <a:ext cx="2355288" cy="14115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altLang="ko-KR" sz="9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S2 - </a:t>
            </a:r>
            <a:r>
              <a:rPr lang="en-US" altLang="ko-KR" sz="900" noProof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Authorised</a:t>
            </a:r>
            <a:r>
              <a:rPr lang="ko-KR" altLang="en-US" sz="9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9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Restricted Use -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: Colour with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9"/>
          <p:cNvSpPr>
            <a:spLocks noGrp="1"/>
          </p:cNvSpPr>
          <p:nvPr>
            <p:ph sz="quarter" idx="13"/>
          </p:nvPr>
        </p:nvSpPr>
        <p:spPr>
          <a:xfrm>
            <a:off x="794119" y="2551545"/>
            <a:ext cx="2812676" cy="64437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4"/>
          </p:nvPr>
        </p:nvSpPr>
        <p:spPr>
          <a:xfrm>
            <a:off x="3716151" y="2551545"/>
            <a:ext cx="2805672" cy="6443721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26" name="Title 1"/>
          <p:cNvSpPr>
            <a:spLocks noGrp="1"/>
          </p:cNvSpPr>
          <p:nvPr>
            <p:ph type="ctrTitle"/>
          </p:nvPr>
        </p:nvSpPr>
        <p:spPr bwMode="black">
          <a:xfrm>
            <a:off x="794119" y="818875"/>
            <a:ext cx="5687495" cy="507661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ko-KR" altLang="en-US" noProof="0" dirty="0" smtClean="0"/>
              <a:t>마스터 제목 스타일 편집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 bwMode="black">
          <a:xfrm>
            <a:off x="794119" y="1360021"/>
            <a:ext cx="5687495" cy="58270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2800">
                <a:solidFill>
                  <a:schemeClr val="bg1"/>
                </a:solidFill>
                <a:latin typeface="+mj-lt"/>
                <a:ea typeface="+mj-ea"/>
              </a:defRPr>
            </a:lvl1pPr>
            <a:lvl2pPr marL="44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7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6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5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noProof="0" dirty="0" smtClean="0"/>
              <a:t>마스터 부제목 스타일 편집</a:t>
            </a:r>
          </a:p>
        </p:txBody>
      </p:sp>
      <p:cxnSp>
        <p:nvCxnSpPr>
          <p:cNvPr id="28" name="Shape 24"/>
          <p:cNvCxnSpPr/>
          <p:nvPr userDrawn="1"/>
        </p:nvCxnSpPr>
        <p:spPr>
          <a:xfrm flipV="1">
            <a:off x="667588" y="678759"/>
            <a:ext cx="5844706" cy="221427"/>
          </a:xfrm>
          <a:prstGeom prst="bentConnector3">
            <a:avLst>
              <a:gd name="adj1" fmla="val 0"/>
            </a:avLst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3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smtClean="0"/>
              <a:t>2018.03.28</a:t>
            </a:r>
            <a:endParaRPr lang="ko-KR" alt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7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2251356" y="9505117"/>
            <a:ext cx="2355288" cy="14115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altLang="ko-KR" sz="9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S2 - </a:t>
            </a:r>
            <a:r>
              <a:rPr lang="en-US" altLang="ko-KR" sz="900" noProof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Authorised</a:t>
            </a:r>
            <a:r>
              <a:rPr lang="ko-KR" altLang="en-US" sz="9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9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Restricted Use -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 userDrawn="1"/>
        </p:nvGrpSpPr>
        <p:grpSpPr>
          <a:xfrm>
            <a:off x="745654" y="1"/>
            <a:ext cx="6112346" cy="9525000"/>
            <a:chOff x="745654" y="1"/>
            <a:chExt cx="6112346" cy="9525000"/>
          </a:xfrm>
        </p:grpSpPr>
        <p:grpSp>
          <p:nvGrpSpPr>
            <p:cNvPr id="7" name="그룹 6"/>
            <p:cNvGrpSpPr/>
            <p:nvPr userDrawn="1"/>
          </p:nvGrpSpPr>
          <p:grpSpPr>
            <a:xfrm>
              <a:off x="1613508" y="1"/>
              <a:ext cx="5244492" cy="8916590"/>
              <a:chOff x="1613508" y="1"/>
              <a:chExt cx="5244492" cy="8916590"/>
            </a:xfrm>
          </p:grpSpPr>
          <p:sp>
            <p:nvSpPr>
              <p:cNvPr id="1069" name="Freeform 45"/>
              <p:cNvSpPr>
                <a:spLocks/>
              </p:cNvSpPr>
              <p:nvPr userDrawn="1"/>
            </p:nvSpPr>
            <p:spPr bwMode="auto">
              <a:xfrm>
                <a:off x="5786437" y="6460490"/>
                <a:ext cx="1071563" cy="2454888"/>
              </a:xfrm>
              <a:custGeom>
                <a:avLst/>
                <a:gdLst/>
                <a:ahLst/>
                <a:cxnLst>
                  <a:cxn ang="0">
                    <a:pos x="900" y="0"/>
                  </a:cxn>
                  <a:cxn ang="0">
                    <a:pos x="559" y="0"/>
                  </a:cxn>
                  <a:cxn ang="0">
                    <a:pos x="559" y="1051"/>
                  </a:cxn>
                  <a:cxn ang="0">
                    <a:pos x="0" y="1051"/>
                  </a:cxn>
                  <a:cxn ang="0">
                    <a:pos x="900" y="1051"/>
                  </a:cxn>
                  <a:cxn ang="0">
                    <a:pos x="900" y="0"/>
                  </a:cxn>
                </a:cxnLst>
                <a:rect l="0" t="0" r="r" b="b"/>
                <a:pathLst>
                  <a:path w="900" h="1051">
                    <a:moveTo>
                      <a:pt x="900" y="0"/>
                    </a:moveTo>
                    <a:lnTo>
                      <a:pt x="559" y="0"/>
                    </a:lnTo>
                    <a:lnTo>
                      <a:pt x="559" y="1051"/>
                    </a:lnTo>
                    <a:lnTo>
                      <a:pt x="0" y="1051"/>
                    </a:lnTo>
                    <a:lnTo>
                      <a:pt x="900" y="1051"/>
                    </a:lnTo>
                    <a:lnTo>
                      <a:pt x="900" y="0"/>
                    </a:lnTo>
                    <a:close/>
                  </a:path>
                </a:pathLst>
              </a:custGeom>
              <a:solidFill>
                <a:srgbClr val="F7942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  <p:sp>
            <p:nvSpPr>
              <p:cNvPr id="1071" name="Freeform 47"/>
              <p:cNvSpPr>
                <a:spLocks/>
              </p:cNvSpPr>
              <p:nvPr userDrawn="1"/>
            </p:nvSpPr>
            <p:spPr bwMode="auto">
              <a:xfrm>
                <a:off x="6089067" y="4093238"/>
                <a:ext cx="580293" cy="2672689"/>
              </a:xfrm>
              <a:custGeom>
                <a:avLst/>
                <a:gdLst/>
                <a:ahLst/>
                <a:cxnLst>
                  <a:cxn ang="0">
                    <a:pos x="559" y="0"/>
                  </a:cxn>
                  <a:cxn ang="0">
                    <a:pos x="0" y="0"/>
                  </a:cxn>
                  <a:cxn ang="0">
                    <a:pos x="0" y="719"/>
                  </a:cxn>
                  <a:cxn ang="0">
                    <a:pos x="401" y="719"/>
                  </a:cxn>
                  <a:cxn ang="0">
                    <a:pos x="401" y="1014"/>
                  </a:cxn>
                  <a:cxn ang="0">
                    <a:pos x="559" y="1014"/>
                  </a:cxn>
                  <a:cxn ang="0">
                    <a:pos x="559" y="0"/>
                  </a:cxn>
                </a:cxnLst>
                <a:rect l="0" t="0" r="r" b="b"/>
                <a:pathLst>
                  <a:path w="559" h="1014">
                    <a:moveTo>
                      <a:pt x="559" y="0"/>
                    </a:moveTo>
                    <a:lnTo>
                      <a:pt x="0" y="0"/>
                    </a:lnTo>
                    <a:lnTo>
                      <a:pt x="0" y="719"/>
                    </a:lnTo>
                    <a:lnTo>
                      <a:pt x="401" y="719"/>
                    </a:lnTo>
                    <a:lnTo>
                      <a:pt x="401" y="1014"/>
                    </a:lnTo>
                    <a:lnTo>
                      <a:pt x="559" y="1014"/>
                    </a:lnTo>
                    <a:lnTo>
                      <a:pt x="559" y="0"/>
                    </a:lnTo>
                    <a:close/>
                  </a:path>
                </a:pathLst>
              </a:custGeom>
              <a:solidFill>
                <a:srgbClr val="FDB8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  <p:sp>
            <p:nvSpPr>
              <p:cNvPr id="1077" name="Freeform 53"/>
              <p:cNvSpPr>
                <a:spLocks/>
              </p:cNvSpPr>
              <p:nvPr userDrawn="1"/>
            </p:nvSpPr>
            <p:spPr bwMode="auto">
              <a:xfrm>
                <a:off x="6089067" y="6461703"/>
                <a:ext cx="580293" cy="2454888"/>
              </a:xfrm>
              <a:custGeom>
                <a:avLst/>
                <a:gdLst/>
                <a:ahLst/>
                <a:cxnLst>
                  <a:cxn ang="0">
                    <a:pos x="559" y="0"/>
                  </a:cxn>
                  <a:cxn ang="0">
                    <a:pos x="401" y="0"/>
                  </a:cxn>
                  <a:cxn ang="0">
                    <a:pos x="401" y="1051"/>
                  </a:cxn>
                  <a:cxn ang="0">
                    <a:pos x="0" y="1051"/>
                  </a:cxn>
                  <a:cxn ang="0">
                    <a:pos x="559" y="1051"/>
                  </a:cxn>
                  <a:cxn ang="0">
                    <a:pos x="559" y="0"/>
                  </a:cxn>
                </a:cxnLst>
                <a:rect l="0" t="0" r="r" b="b"/>
                <a:pathLst>
                  <a:path w="559" h="1051">
                    <a:moveTo>
                      <a:pt x="559" y="0"/>
                    </a:moveTo>
                    <a:lnTo>
                      <a:pt x="401" y="0"/>
                    </a:lnTo>
                    <a:lnTo>
                      <a:pt x="401" y="1051"/>
                    </a:lnTo>
                    <a:lnTo>
                      <a:pt x="0" y="1051"/>
                    </a:lnTo>
                    <a:lnTo>
                      <a:pt x="559" y="1051"/>
                    </a:lnTo>
                    <a:lnTo>
                      <a:pt x="559" y="0"/>
                    </a:lnTo>
                    <a:close/>
                  </a:path>
                </a:pathLst>
              </a:custGeom>
              <a:solidFill>
                <a:srgbClr val="F4792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  <p:sp>
            <p:nvSpPr>
              <p:cNvPr id="1079" name="Rectangle 55"/>
              <p:cNvSpPr>
                <a:spLocks noChangeArrowheads="1"/>
              </p:cNvSpPr>
              <p:nvPr userDrawn="1"/>
            </p:nvSpPr>
            <p:spPr bwMode="auto">
              <a:xfrm>
                <a:off x="6089067" y="5772651"/>
                <a:ext cx="436277" cy="777558"/>
              </a:xfrm>
              <a:prstGeom prst="rect">
                <a:avLst/>
              </a:prstGeom>
              <a:solidFill>
                <a:srgbClr val="C8812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  <p:sp>
            <p:nvSpPr>
              <p:cNvPr id="1085" name="Rectangle 61"/>
              <p:cNvSpPr>
                <a:spLocks noChangeArrowheads="1"/>
              </p:cNvSpPr>
              <p:nvPr userDrawn="1"/>
            </p:nvSpPr>
            <p:spPr bwMode="auto">
              <a:xfrm>
                <a:off x="6089067" y="6461703"/>
                <a:ext cx="436277" cy="2454888"/>
              </a:xfrm>
              <a:prstGeom prst="rect">
                <a:avLst/>
              </a:prstGeom>
              <a:solidFill>
                <a:srgbClr val="C55A2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  <p:grpSp>
            <p:nvGrpSpPr>
              <p:cNvPr id="6" name="그룹 5"/>
              <p:cNvGrpSpPr/>
              <p:nvPr userDrawn="1"/>
            </p:nvGrpSpPr>
            <p:grpSpPr>
              <a:xfrm>
                <a:off x="5831892" y="911689"/>
                <a:ext cx="477428" cy="8004902"/>
                <a:chOff x="5831892" y="911689"/>
                <a:chExt cx="257175" cy="8004902"/>
              </a:xfrm>
            </p:grpSpPr>
            <p:sp>
              <p:nvSpPr>
                <p:cNvPr id="1065" name="Rectangle 41"/>
                <p:cNvSpPr>
                  <a:spLocks noChangeArrowheads="1"/>
                </p:cNvSpPr>
                <p:nvPr userDrawn="1"/>
              </p:nvSpPr>
              <p:spPr bwMode="auto">
                <a:xfrm>
                  <a:off x="5831892" y="911689"/>
                  <a:ext cx="257175" cy="3181549"/>
                </a:xfrm>
                <a:prstGeom prst="rect">
                  <a:avLst/>
                </a:prstGeom>
                <a:solidFill>
                  <a:srgbClr val="FAB38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364"/>
                </a:p>
              </p:txBody>
            </p:sp>
            <p:sp>
              <p:nvSpPr>
                <p:cNvPr id="1073" name="Rectangle 49"/>
                <p:cNvSpPr>
                  <a:spLocks noChangeArrowheads="1"/>
                </p:cNvSpPr>
                <p:nvPr userDrawn="1"/>
              </p:nvSpPr>
              <p:spPr bwMode="auto">
                <a:xfrm>
                  <a:off x="5831892" y="4093238"/>
                  <a:ext cx="257175" cy="1895132"/>
                </a:xfrm>
                <a:prstGeom prst="rect">
                  <a:avLst/>
                </a:prstGeom>
                <a:solidFill>
                  <a:srgbClr val="F68C2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364"/>
                </a:p>
              </p:txBody>
            </p:sp>
            <p:sp>
              <p:nvSpPr>
                <p:cNvPr id="1081" name="Rectangle 57"/>
                <p:cNvSpPr>
                  <a:spLocks noChangeArrowheads="1"/>
                </p:cNvSpPr>
                <p:nvPr userDrawn="1"/>
              </p:nvSpPr>
              <p:spPr bwMode="auto">
                <a:xfrm>
                  <a:off x="5831892" y="5772651"/>
                  <a:ext cx="257175" cy="777558"/>
                </a:xfrm>
                <a:prstGeom prst="rect">
                  <a:avLst/>
                </a:prstGeom>
                <a:solidFill>
                  <a:srgbClr val="C6672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364"/>
                </a:p>
              </p:txBody>
            </p:sp>
            <p:sp>
              <p:nvSpPr>
                <p:cNvPr id="1087" name="Rectangle 63"/>
                <p:cNvSpPr>
                  <a:spLocks noChangeArrowheads="1"/>
                </p:cNvSpPr>
                <p:nvPr userDrawn="1"/>
              </p:nvSpPr>
              <p:spPr bwMode="auto">
                <a:xfrm>
                  <a:off x="5831892" y="6461703"/>
                  <a:ext cx="257175" cy="2454888"/>
                </a:xfrm>
                <a:prstGeom prst="rect">
                  <a:avLst/>
                </a:prstGeom>
                <a:solidFill>
                  <a:srgbClr val="C4492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364"/>
                </a:p>
              </p:txBody>
            </p:sp>
          </p:grpSp>
          <p:grpSp>
            <p:nvGrpSpPr>
              <p:cNvPr id="5" name="그룹 4"/>
              <p:cNvGrpSpPr/>
              <p:nvPr userDrawn="1"/>
            </p:nvGrpSpPr>
            <p:grpSpPr>
              <a:xfrm>
                <a:off x="1613508" y="1"/>
                <a:ext cx="4279292" cy="8916590"/>
                <a:chOff x="1613507" y="1"/>
                <a:chExt cx="4218385" cy="8916590"/>
              </a:xfrm>
            </p:grpSpPr>
            <p:sp>
              <p:nvSpPr>
                <p:cNvPr id="1063" name="Freeform 39"/>
                <p:cNvSpPr>
                  <a:spLocks/>
                </p:cNvSpPr>
                <p:nvPr userDrawn="1"/>
              </p:nvSpPr>
              <p:spPr bwMode="auto">
                <a:xfrm>
                  <a:off x="1613507" y="1"/>
                  <a:ext cx="4218385" cy="8916589"/>
                </a:xfrm>
                <a:custGeom>
                  <a:avLst/>
                  <a:gdLst/>
                  <a:ahLst/>
                  <a:cxnLst>
                    <a:cxn ang="0">
                      <a:pos x="3543" y="0"/>
                    </a:cxn>
                    <a:cxn ang="0">
                      <a:pos x="0" y="0"/>
                    </a:cxn>
                    <a:cxn ang="0">
                      <a:pos x="0" y="3890"/>
                    </a:cxn>
                    <a:cxn ang="0">
                      <a:pos x="3543" y="3890"/>
                    </a:cxn>
                    <a:cxn ang="0">
                      <a:pos x="0" y="3890"/>
                    </a:cxn>
                    <a:cxn ang="0">
                      <a:pos x="0" y="437"/>
                    </a:cxn>
                    <a:cxn ang="0">
                      <a:pos x="3543" y="437"/>
                    </a:cxn>
                    <a:cxn ang="0">
                      <a:pos x="3543" y="0"/>
                    </a:cxn>
                  </a:cxnLst>
                  <a:rect l="0" t="0" r="r" b="b"/>
                  <a:pathLst>
                    <a:path w="3543" h="3890">
                      <a:moveTo>
                        <a:pt x="3543" y="0"/>
                      </a:moveTo>
                      <a:lnTo>
                        <a:pt x="0" y="0"/>
                      </a:lnTo>
                      <a:lnTo>
                        <a:pt x="0" y="3890"/>
                      </a:lnTo>
                      <a:lnTo>
                        <a:pt x="3543" y="3890"/>
                      </a:lnTo>
                      <a:lnTo>
                        <a:pt x="0" y="3890"/>
                      </a:lnTo>
                      <a:lnTo>
                        <a:pt x="0" y="437"/>
                      </a:lnTo>
                      <a:lnTo>
                        <a:pt x="3543" y="437"/>
                      </a:lnTo>
                      <a:lnTo>
                        <a:pt x="3543" y="0"/>
                      </a:lnTo>
                      <a:close/>
                    </a:path>
                  </a:pathLst>
                </a:custGeom>
                <a:solidFill>
                  <a:srgbClr val="F0649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364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 userDrawn="1"/>
              </p:nvSpPr>
              <p:spPr bwMode="auto">
                <a:xfrm>
                  <a:off x="1613507" y="911689"/>
                  <a:ext cx="4218385" cy="7914906"/>
                </a:xfrm>
                <a:custGeom>
                  <a:avLst/>
                  <a:gdLst/>
                  <a:ahLst/>
                  <a:cxnLst>
                    <a:cxn ang="0">
                      <a:pos x="3543" y="0"/>
                    </a:cxn>
                    <a:cxn ang="0">
                      <a:pos x="0" y="0"/>
                    </a:cxn>
                    <a:cxn ang="0">
                      <a:pos x="0" y="3453"/>
                    </a:cxn>
                    <a:cxn ang="0">
                      <a:pos x="3543" y="3453"/>
                    </a:cxn>
                    <a:cxn ang="0">
                      <a:pos x="0" y="3453"/>
                    </a:cxn>
                    <a:cxn ang="0">
                      <a:pos x="0" y="2402"/>
                    </a:cxn>
                    <a:cxn ang="0">
                      <a:pos x="0" y="1388"/>
                    </a:cxn>
                    <a:cxn ang="0">
                      <a:pos x="3543" y="1388"/>
                    </a:cxn>
                    <a:cxn ang="0">
                      <a:pos x="3543" y="0"/>
                    </a:cxn>
                  </a:cxnLst>
                  <a:rect l="0" t="0" r="r" b="b"/>
                  <a:pathLst>
                    <a:path w="3543" h="3453">
                      <a:moveTo>
                        <a:pt x="3543" y="0"/>
                      </a:moveTo>
                      <a:lnTo>
                        <a:pt x="0" y="0"/>
                      </a:lnTo>
                      <a:lnTo>
                        <a:pt x="0" y="3453"/>
                      </a:lnTo>
                      <a:lnTo>
                        <a:pt x="3543" y="3453"/>
                      </a:lnTo>
                      <a:lnTo>
                        <a:pt x="0" y="3453"/>
                      </a:lnTo>
                      <a:lnTo>
                        <a:pt x="0" y="2402"/>
                      </a:lnTo>
                      <a:lnTo>
                        <a:pt x="0" y="1388"/>
                      </a:lnTo>
                      <a:lnTo>
                        <a:pt x="3543" y="1388"/>
                      </a:lnTo>
                      <a:lnTo>
                        <a:pt x="3543" y="0"/>
                      </a:lnTo>
                      <a:close/>
                    </a:path>
                  </a:pathLst>
                </a:custGeom>
                <a:solidFill>
                  <a:srgbClr val="F0506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364"/>
                </a:p>
              </p:txBody>
            </p:sp>
            <p:sp>
              <p:nvSpPr>
                <p:cNvPr id="1075" name="Freeform 51"/>
                <p:cNvSpPr>
                  <a:spLocks/>
                </p:cNvSpPr>
                <p:nvPr userDrawn="1"/>
              </p:nvSpPr>
              <p:spPr bwMode="auto">
                <a:xfrm>
                  <a:off x="1613507" y="4093238"/>
                  <a:ext cx="4218385" cy="2672689"/>
                </a:xfrm>
                <a:custGeom>
                  <a:avLst/>
                  <a:gdLst/>
                  <a:ahLst/>
                  <a:cxnLst>
                    <a:cxn ang="0">
                      <a:pos x="3543" y="0"/>
                    </a:cxn>
                    <a:cxn ang="0">
                      <a:pos x="0" y="0"/>
                    </a:cxn>
                    <a:cxn ang="0">
                      <a:pos x="0" y="1014"/>
                    </a:cxn>
                    <a:cxn ang="0">
                      <a:pos x="0" y="719"/>
                    </a:cxn>
                    <a:cxn ang="0">
                      <a:pos x="3543" y="719"/>
                    </a:cxn>
                    <a:cxn ang="0">
                      <a:pos x="3543" y="0"/>
                    </a:cxn>
                  </a:cxnLst>
                  <a:rect l="0" t="0" r="r" b="b"/>
                  <a:pathLst>
                    <a:path w="3543" h="1014">
                      <a:moveTo>
                        <a:pt x="3543" y="0"/>
                      </a:moveTo>
                      <a:lnTo>
                        <a:pt x="0" y="0"/>
                      </a:lnTo>
                      <a:lnTo>
                        <a:pt x="0" y="1014"/>
                      </a:lnTo>
                      <a:lnTo>
                        <a:pt x="0" y="719"/>
                      </a:lnTo>
                      <a:lnTo>
                        <a:pt x="3543" y="719"/>
                      </a:lnTo>
                      <a:lnTo>
                        <a:pt x="3543" y="0"/>
                      </a:lnTo>
                      <a:close/>
                    </a:path>
                  </a:pathLst>
                </a:custGeom>
                <a:solidFill>
                  <a:srgbClr val="EF442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364"/>
                </a:p>
              </p:txBody>
            </p:sp>
            <p:sp>
              <p:nvSpPr>
                <p:cNvPr id="1083" name="Rectangle 59"/>
                <p:cNvSpPr>
                  <a:spLocks noChangeArrowheads="1"/>
                </p:cNvSpPr>
                <p:nvPr userDrawn="1"/>
              </p:nvSpPr>
              <p:spPr bwMode="auto">
                <a:xfrm>
                  <a:off x="1613507" y="5772651"/>
                  <a:ext cx="4218385" cy="689051"/>
                </a:xfrm>
                <a:prstGeom prst="rect">
                  <a:avLst/>
                </a:prstGeom>
                <a:solidFill>
                  <a:srgbClr val="C3372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364"/>
                </a:p>
              </p:txBody>
            </p:sp>
            <p:sp>
              <p:nvSpPr>
                <p:cNvPr id="1089" name="Rectangle 65"/>
                <p:cNvSpPr>
                  <a:spLocks noChangeArrowheads="1"/>
                </p:cNvSpPr>
                <p:nvPr userDrawn="1"/>
              </p:nvSpPr>
              <p:spPr bwMode="auto">
                <a:xfrm>
                  <a:off x="1613507" y="6461703"/>
                  <a:ext cx="4218385" cy="2454888"/>
                </a:xfrm>
                <a:prstGeom prst="rect">
                  <a:avLst/>
                </a:prstGeom>
                <a:solidFill>
                  <a:srgbClr val="C32C2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364"/>
                </a:p>
              </p:txBody>
            </p:sp>
          </p:grpSp>
        </p:grpSp>
        <p:grpSp>
          <p:nvGrpSpPr>
            <p:cNvPr id="40" name="Group 59"/>
            <p:cNvGrpSpPr/>
            <p:nvPr userDrawn="1"/>
          </p:nvGrpSpPr>
          <p:grpSpPr>
            <a:xfrm>
              <a:off x="745654" y="8915401"/>
              <a:ext cx="1005840" cy="609600"/>
              <a:chOff x="1051560" y="6781800"/>
              <a:chExt cx="1005840" cy="609600"/>
            </a:xfrm>
          </p:grpSpPr>
          <p:sp>
            <p:nvSpPr>
              <p:cNvPr id="41" name="Rectangle 37"/>
              <p:cNvSpPr>
                <a:spLocks noChangeArrowheads="1"/>
              </p:cNvSpPr>
              <p:nvPr userDrawn="1"/>
            </p:nvSpPr>
            <p:spPr bwMode="black">
              <a:xfrm>
                <a:off x="1648968" y="6781800"/>
                <a:ext cx="256032" cy="54864"/>
              </a:xfrm>
              <a:prstGeom prst="rect">
                <a:avLst/>
              </a:prstGeom>
              <a:solidFill>
                <a:srgbClr val="A10000"/>
              </a:solidFill>
              <a:ln w="0">
                <a:solidFill>
                  <a:srgbClr val="A1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42" name="Freeform 7"/>
              <p:cNvSpPr>
                <a:spLocks noEditPoints="1"/>
              </p:cNvSpPr>
              <p:nvPr userDrawn="1"/>
            </p:nvSpPr>
            <p:spPr bwMode="black">
              <a:xfrm>
                <a:off x="1051560" y="7000790"/>
                <a:ext cx="1005840" cy="39061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</p:grpSp>
      </p:grpSp>
      <p:sp>
        <p:nvSpPr>
          <p:cNvPr id="56" name="Text Placeholder 31"/>
          <p:cNvSpPr>
            <a:spLocks noGrp="1"/>
          </p:cNvSpPr>
          <p:nvPr userDrawn="1">
            <p:ph type="body" sz="quarter" idx="10" hasCustomPrompt="1"/>
          </p:nvPr>
        </p:nvSpPr>
        <p:spPr bwMode="white">
          <a:xfrm>
            <a:off x="1781737" y="406128"/>
            <a:ext cx="3117273" cy="19423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altLang="ko-KR" noProof="0" dirty="0" smtClean="0"/>
              <a:t>www.samil.com</a:t>
            </a:r>
            <a:endParaRPr lang="ko-KR" altLang="en-US" noProof="0" dirty="0"/>
          </a:p>
        </p:txBody>
      </p:sp>
      <p:sp>
        <p:nvSpPr>
          <p:cNvPr id="57" name="Title 1"/>
          <p:cNvSpPr>
            <a:spLocks noGrp="1"/>
          </p:cNvSpPr>
          <p:nvPr userDrawn="1">
            <p:ph type="ctrTitle" hasCustomPrompt="1"/>
          </p:nvPr>
        </p:nvSpPr>
        <p:spPr bwMode="white">
          <a:xfrm>
            <a:off x="1781735" y="1052566"/>
            <a:ext cx="3960000" cy="1165413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US" altLang="ko-KR" noProof="0" dirty="0" smtClean="0"/>
              <a:t>Click to add the report’s main title</a:t>
            </a:r>
            <a:endParaRPr lang="ko-KR" altLang="en-US" noProof="0" dirty="0"/>
          </a:p>
        </p:txBody>
      </p:sp>
      <p:sp>
        <p:nvSpPr>
          <p:cNvPr id="58" name="Subtitle 2"/>
          <p:cNvSpPr>
            <a:spLocks noGrp="1"/>
          </p:cNvSpPr>
          <p:nvPr userDrawn="1">
            <p:ph type="subTitle" idx="1" hasCustomPrompt="1"/>
          </p:nvPr>
        </p:nvSpPr>
        <p:spPr bwMode="white">
          <a:xfrm>
            <a:off x="1781736" y="2358856"/>
            <a:ext cx="3960000" cy="1165413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8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765">
                <a:solidFill>
                  <a:schemeClr val="bg1"/>
                </a:solidFill>
                <a:latin typeface="+mj-lt"/>
              </a:defRPr>
            </a:lvl2pPr>
            <a:lvl3pPr marL="449463" indent="0" algn="l">
              <a:buNone/>
              <a:defRPr sz="1765">
                <a:solidFill>
                  <a:schemeClr val="bg1"/>
                </a:solidFill>
                <a:latin typeface="+mj-lt"/>
              </a:defRPr>
            </a:lvl3pPr>
            <a:lvl4pPr marL="898926" indent="0" algn="l">
              <a:buNone/>
              <a:defRPr sz="1765">
                <a:solidFill>
                  <a:schemeClr val="bg1"/>
                </a:solidFill>
                <a:latin typeface="+mj-lt"/>
              </a:defRPr>
            </a:lvl4pPr>
            <a:lvl5pPr marL="1348390" indent="0" algn="l">
              <a:buNone/>
              <a:defRPr sz="1765">
                <a:solidFill>
                  <a:schemeClr val="bg1"/>
                </a:solidFill>
                <a:latin typeface="+mj-lt"/>
              </a:defRPr>
            </a:lvl5pPr>
            <a:lvl6pPr marL="1797854" indent="0" algn="l">
              <a:buNone/>
              <a:defRPr sz="1765">
                <a:solidFill>
                  <a:schemeClr val="bg1"/>
                </a:solidFill>
                <a:latin typeface="+mj-lt"/>
              </a:defRPr>
            </a:lvl6pPr>
            <a:lvl7pPr marL="2247318" indent="0" algn="l">
              <a:buNone/>
              <a:defRPr sz="1765">
                <a:solidFill>
                  <a:schemeClr val="bg1"/>
                </a:solidFill>
                <a:latin typeface="+mj-lt"/>
              </a:defRPr>
            </a:lvl7pPr>
            <a:lvl8pPr marL="2696781" indent="0" algn="l">
              <a:buNone/>
              <a:defRPr sz="1765">
                <a:solidFill>
                  <a:schemeClr val="bg1"/>
                </a:solidFill>
                <a:latin typeface="+mj-lt"/>
              </a:defRPr>
            </a:lvl8pPr>
            <a:lvl9pPr marL="3146245" indent="0" algn="l">
              <a:buNone/>
              <a:defRPr sz="1765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altLang="ko-KR" noProof="0" dirty="0" smtClean="0"/>
              <a:t>Subtitle and date (move higher if title is only one line)</a:t>
            </a:r>
          </a:p>
        </p:txBody>
      </p:sp>
      <p:pic>
        <p:nvPicPr>
          <p:cNvPr id="69" name="Picture 2" descr="D:\My Documents\EHHEE\CI\NewCI\logo_wmf\SAMIL_회계법인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26528" y="9037889"/>
            <a:ext cx="2591197" cy="46748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1" name="Group 31"/>
          <p:cNvGrpSpPr/>
          <p:nvPr userDrawn="1"/>
        </p:nvGrpSpPr>
        <p:grpSpPr>
          <a:xfrm>
            <a:off x="389332" y="4173963"/>
            <a:ext cx="1080000" cy="164129"/>
            <a:chOff x="489087" y="2521685"/>
            <a:chExt cx="1209752" cy="151219"/>
          </a:xfrm>
        </p:grpSpPr>
        <p:cxnSp>
          <p:nvCxnSpPr>
            <p:cNvPr id="32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내용 개체 틀 2"/>
          <p:cNvSpPr>
            <a:spLocks noGrp="1"/>
          </p:cNvSpPr>
          <p:nvPr>
            <p:ph sz="quarter" idx="12" hasCustomPrompt="1"/>
          </p:nvPr>
        </p:nvSpPr>
        <p:spPr>
          <a:xfrm>
            <a:off x="506323" y="4338091"/>
            <a:ext cx="963009" cy="902941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noProof="0" dirty="0" err="1" smtClean="0"/>
              <a:t>고객사</a:t>
            </a:r>
            <a:r>
              <a:rPr lang="ko-KR" altLang="en-US" noProof="0" dirty="0" smtClean="0"/>
              <a:t> 로고 및 기타 문구 </a:t>
            </a:r>
            <a:r>
              <a:rPr lang="ko-KR" altLang="en-US" noProof="0" dirty="0" err="1" smtClean="0"/>
              <a:t>삽입시</a:t>
            </a:r>
            <a:r>
              <a:rPr lang="ko-KR" altLang="en-US" noProof="0" dirty="0" smtClean="0"/>
              <a:t> </a:t>
            </a:r>
            <a:br>
              <a:rPr lang="ko-KR" altLang="en-US" noProof="0" dirty="0" smtClean="0"/>
            </a:br>
            <a:r>
              <a:rPr lang="ko-KR" altLang="en-US" noProof="0" dirty="0" smtClean="0"/>
              <a:t>클릭 </a:t>
            </a:r>
            <a:r>
              <a:rPr lang="en-US" altLang="ko-KR" noProof="0" dirty="0" smtClean="0"/>
              <a:t>(</a:t>
            </a:r>
            <a:r>
              <a:rPr lang="ko-KR" altLang="en-US" noProof="0" dirty="0" err="1" smtClean="0"/>
              <a:t>미삽입시</a:t>
            </a:r>
            <a:r>
              <a:rPr lang="ko-KR" altLang="en-US" noProof="0" dirty="0" smtClean="0"/>
              <a:t> 삭제</a:t>
            </a:r>
            <a:r>
              <a:rPr lang="en-US" altLang="ko-KR" noProof="0" dirty="0" smtClean="0"/>
              <a:t>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5514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 userDrawn="1"/>
        </p:nvGrpSpPr>
        <p:grpSpPr>
          <a:xfrm>
            <a:off x="1613506" y="2"/>
            <a:ext cx="5244494" cy="8915399"/>
            <a:chOff x="1613506" y="2"/>
            <a:chExt cx="5244494" cy="8915399"/>
          </a:xfrm>
        </p:grpSpPr>
        <p:sp>
          <p:nvSpPr>
            <p:cNvPr id="2061" name="Freeform 13"/>
            <p:cNvSpPr>
              <a:spLocks/>
            </p:cNvSpPr>
            <p:nvPr userDrawn="1"/>
          </p:nvSpPr>
          <p:spPr bwMode="auto">
            <a:xfrm>
              <a:off x="6157482" y="6506639"/>
              <a:ext cx="693420" cy="2408762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559" y="0"/>
                </a:cxn>
                <a:cxn ang="0">
                  <a:pos x="559" y="1051"/>
                </a:cxn>
                <a:cxn ang="0">
                  <a:pos x="397" y="1051"/>
                </a:cxn>
                <a:cxn ang="0">
                  <a:pos x="0" y="1051"/>
                </a:cxn>
                <a:cxn ang="0">
                  <a:pos x="900" y="1051"/>
                </a:cxn>
                <a:cxn ang="0">
                  <a:pos x="900" y="0"/>
                </a:cxn>
              </a:cxnLst>
              <a:rect l="0" t="0" r="r" b="b"/>
              <a:pathLst>
                <a:path w="900" h="1051">
                  <a:moveTo>
                    <a:pt x="900" y="0"/>
                  </a:moveTo>
                  <a:lnTo>
                    <a:pt x="559" y="0"/>
                  </a:lnTo>
                  <a:lnTo>
                    <a:pt x="559" y="1051"/>
                  </a:lnTo>
                  <a:lnTo>
                    <a:pt x="397" y="1051"/>
                  </a:lnTo>
                  <a:lnTo>
                    <a:pt x="0" y="1051"/>
                  </a:lnTo>
                  <a:lnTo>
                    <a:pt x="900" y="1051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F0649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64"/>
            </a:p>
          </p:txBody>
        </p:sp>
        <p:sp>
          <p:nvSpPr>
            <p:cNvPr id="2071" name="Rectangle 23"/>
            <p:cNvSpPr>
              <a:spLocks noChangeArrowheads="1"/>
            </p:cNvSpPr>
            <p:nvPr userDrawn="1"/>
          </p:nvSpPr>
          <p:spPr bwMode="auto">
            <a:xfrm>
              <a:off x="6637384" y="6416775"/>
              <a:ext cx="220615" cy="2498626"/>
            </a:xfrm>
            <a:prstGeom prst="rect">
              <a:avLst/>
            </a:prstGeom>
            <a:solidFill>
              <a:srgbClr val="C34B6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64"/>
            </a:p>
          </p:txBody>
        </p:sp>
        <p:sp>
          <p:nvSpPr>
            <p:cNvPr id="2063" name="Rectangle 15"/>
            <p:cNvSpPr>
              <a:spLocks noChangeArrowheads="1"/>
            </p:cNvSpPr>
            <p:nvPr userDrawn="1"/>
          </p:nvSpPr>
          <p:spPr bwMode="auto">
            <a:xfrm>
              <a:off x="6157481" y="4670366"/>
              <a:ext cx="498392" cy="1074891"/>
            </a:xfrm>
            <a:prstGeom prst="rect">
              <a:avLst/>
            </a:prstGeom>
            <a:solidFill>
              <a:srgbClr val="FAB38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64"/>
            </a:p>
          </p:txBody>
        </p:sp>
        <p:sp>
          <p:nvSpPr>
            <p:cNvPr id="2069" name="Rectangle 21"/>
            <p:cNvSpPr>
              <a:spLocks noChangeArrowheads="1"/>
            </p:cNvSpPr>
            <p:nvPr userDrawn="1"/>
          </p:nvSpPr>
          <p:spPr bwMode="auto">
            <a:xfrm>
              <a:off x="6637385" y="5745255"/>
              <a:ext cx="220615" cy="671520"/>
            </a:xfrm>
            <a:prstGeom prst="rect">
              <a:avLst/>
            </a:prstGeom>
            <a:solidFill>
              <a:srgbClr val="C8A68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64"/>
            </a:p>
          </p:txBody>
        </p:sp>
        <p:sp>
          <p:nvSpPr>
            <p:cNvPr id="2073" name="Rectangle 25"/>
            <p:cNvSpPr>
              <a:spLocks noChangeArrowheads="1"/>
            </p:cNvSpPr>
            <p:nvPr userDrawn="1"/>
          </p:nvSpPr>
          <p:spPr bwMode="auto">
            <a:xfrm>
              <a:off x="6157481" y="5745255"/>
              <a:ext cx="498392" cy="671520"/>
            </a:xfrm>
            <a:prstGeom prst="rect">
              <a:avLst/>
            </a:prstGeom>
            <a:solidFill>
              <a:srgbClr val="C77D5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64"/>
            </a:p>
          </p:txBody>
        </p:sp>
        <p:sp>
          <p:nvSpPr>
            <p:cNvPr id="2079" name="Rectangle 31"/>
            <p:cNvSpPr>
              <a:spLocks noChangeArrowheads="1"/>
            </p:cNvSpPr>
            <p:nvPr userDrawn="1"/>
          </p:nvSpPr>
          <p:spPr bwMode="auto">
            <a:xfrm>
              <a:off x="6157481" y="6416775"/>
              <a:ext cx="498390" cy="2498626"/>
            </a:xfrm>
            <a:prstGeom prst="rect">
              <a:avLst/>
            </a:prstGeom>
            <a:solidFill>
              <a:srgbClr val="C33E4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64"/>
            </a:p>
          </p:txBody>
        </p:sp>
        <p:grpSp>
          <p:nvGrpSpPr>
            <p:cNvPr id="5" name="그룹 4"/>
            <p:cNvGrpSpPr/>
            <p:nvPr userDrawn="1"/>
          </p:nvGrpSpPr>
          <p:grpSpPr>
            <a:xfrm>
              <a:off x="5805264" y="911689"/>
              <a:ext cx="520394" cy="8003712"/>
              <a:chOff x="5896375" y="911689"/>
              <a:chExt cx="261106" cy="8003712"/>
            </a:xfrm>
          </p:grpSpPr>
          <p:sp>
            <p:nvSpPr>
              <p:cNvPr id="2057" name="Rectangle 9"/>
              <p:cNvSpPr>
                <a:spLocks noChangeArrowheads="1"/>
              </p:cNvSpPr>
              <p:nvPr userDrawn="1"/>
            </p:nvSpPr>
            <p:spPr bwMode="auto">
              <a:xfrm>
                <a:off x="5896375" y="911689"/>
                <a:ext cx="261106" cy="3758677"/>
              </a:xfrm>
              <a:prstGeom prst="rect">
                <a:avLst/>
              </a:prstGeom>
              <a:solidFill>
                <a:srgbClr val="F7942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 userDrawn="1"/>
            </p:nvSpPr>
            <p:spPr bwMode="auto">
              <a:xfrm>
                <a:off x="5896375" y="4670366"/>
                <a:ext cx="261106" cy="1074891"/>
              </a:xfrm>
              <a:prstGeom prst="rect">
                <a:avLst/>
              </a:prstGeom>
              <a:solidFill>
                <a:srgbClr val="F4752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 userDrawn="1"/>
            </p:nvSpPr>
            <p:spPr bwMode="auto">
              <a:xfrm>
                <a:off x="5896375" y="5745255"/>
                <a:ext cx="261106" cy="671520"/>
              </a:xfrm>
              <a:prstGeom prst="rect">
                <a:avLst/>
              </a:prstGeom>
              <a:solidFill>
                <a:srgbClr val="C5572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 userDrawn="1"/>
            </p:nvSpPr>
            <p:spPr bwMode="auto">
              <a:xfrm>
                <a:off x="5896375" y="6416775"/>
                <a:ext cx="261106" cy="2498626"/>
              </a:xfrm>
              <a:prstGeom prst="rect">
                <a:avLst/>
              </a:prstGeom>
              <a:solidFill>
                <a:srgbClr val="C3312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</p:grpSp>
        <p:grpSp>
          <p:nvGrpSpPr>
            <p:cNvPr id="4" name="그룹 3"/>
            <p:cNvGrpSpPr/>
            <p:nvPr userDrawn="1"/>
          </p:nvGrpSpPr>
          <p:grpSpPr>
            <a:xfrm>
              <a:off x="1613506" y="2"/>
              <a:ext cx="4279293" cy="8915399"/>
              <a:chOff x="1613506" y="2"/>
              <a:chExt cx="4301390" cy="8915399"/>
            </a:xfrm>
          </p:grpSpPr>
          <p:sp>
            <p:nvSpPr>
              <p:cNvPr id="2055" name="Freeform 7"/>
              <p:cNvSpPr>
                <a:spLocks/>
              </p:cNvSpPr>
              <p:nvPr userDrawn="1"/>
            </p:nvSpPr>
            <p:spPr bwMode="auto">
              <a:xfrm>
                <a:off x="1613506" y="2"/>
                <a:ext cx="4301390" cy="8915398"/>
              </a:xfrm>
              <a:custGeom>
                <a:avLst/>
                <a:gdLst/>
                <a:ahLst/>
                <a:cxnLst>
                  <a:cxn ang="0">
                    <a:pos x="3543" y="0"/>
                  </a:cxn>
                  <a:cxn ang="0">
                    <a:pos x="0" y="0"/>
                  </a:cxn>
                  <a:cxn ang="0">
                    <a:pos x="0" y="3890"/>
                  </a:cxn>
                  <a:cxn ang="0">
                    <a:pos x="3543" y="3890"/>
                  </a:cxn>
                  <a:cxn ang="0">
                    <a:pos x="0" y="3890"/>
                  </a:cxn>
                  <a:cxn ang="0">
                    <a:pos x="0" y="437"/>
                  </a:cxn>
                  <a:cxn ang="0">
                    <a:pos x="3543" y="437"/>
                  </a:cxn>
                  <a:cxn ang="0">
                    <a:pos x="3543" y="0"/>
                  </a:cxn>
                </a:cxnLst>
                <a:rect l="0" t="0" r="r" b="b"/>
                <a:pathLst>
                  <a:path w="3543" h="3890">
                    <a:moveTo>
                      <a:pt x="3543" y="0"/>
                    </a:moveTo>
                    <a:lnTo>
                      <a:pt x="0" y="0"/>
                    </a:lnTo>
                    <a:lnTo>
                      <a:pt x="0" y="3890"/>
                    </a:lnTo>
                    <a:lnTo>
                      <a:pt x="3543" y="3890"/>
                    </a:lnTo>
                    <a:lnTo>
                      <a:pt x="0" y="3890"/>
                    </a:lnTo>
                    <a:lnTo>
                      <a:pt x="0" y="437"/>
                    </a:lnTo>
                    <a:lnTo>
                      <a:pt x="3543" y="437"/>
                    </a:lnTo>
                    <a:lnTo>
                      <a:pt x="3543" y="0"/>
                    </a:lnTo>
                    <a:close/>
                  </a:path>
                </a:pathLst>
              </a:custGeom>
              <a:solidFill>
                <a:srgbClr val="FDB8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  <p:sp>
            <p:nvSpPr>
              <p:cNvPr id="2059" name="Freeform 11"/>
              <p:cNvSpPr>
                <a:spLocks/>
              </p:cNvSpPr>
              <p:nvPr userDrawn="1"/>
            </p:nvSpPr>
            <p:spPr bwMode="auto">
              <a:xfrm>
                <a:off x="1613507" y="911689"/>
                <a:ext cx="4301389" cy="7913848"/>
              </a:xfrm>
              <a:custGeom>
                <a:avLst/>
                <a:gdLst/>
                <a:ahLst/>
                <a:cxnLst>
                  <a:cxn ang="0">
                    <a:pos x="3543" y="0"/>
                  </a:cxn>
                  <a:cxn ang="0">
                    <a:pos x="0" y="0"/>
                  </a:cxn>
                  <a:cxn ang="0">
                    <a:pos x="0" y="3453"/>
                  </a:cxn>
                  <a:cxn ang="0">
                    <a:pos x="3543" y="3453"/>
                  </a:cxn>
                  <a:cxn ang="0">
                    <a:pos x="0" y="3453"/>
                  </a:cxn>
                  <a:cxn ang="0">
                    <a:pos x="0" y="2402"/>
                  </a:cxn>
                  <a:cxn ang="0">
                    <a:pos x="0" y="1640"/>
                  </a:cxn>
                  <a:cxn ang="0">
                    <a:pos x="3543" y="1640"/>
                  </a:cxn>
                  <a:cxn ang="0">
                    <a:pos x="3543" y="0"/>
                  </a:cxn>
                </a:cxnLst>
                <a:rect l="0" t="0" r="r" b="b"/>
                <a:pathLst>
                  <a:path w="3543" h="3453">
                    <a:moveTo>
                      <a:pt x="3543" y="0"/>
                    </a:moveTo>
                    <a:lnTo>
                      <a:pt x="0" y="0"/>
                    </a:lnTo>
                    <a:lnTo>
                      <a:pt x="0" y="3453"/>
                    </a:lnTo>
                    <a:lnTo>
                      <a:pt x="3543" y="3453"/>
                    </a:lnTo>
                    <a:lnTo>
                      <a:pt x="0" y="3453"/>
                    </a:lnTo>
                    <a:lnTo>
                      <a:pt x="0" y="2402"/>
                    </a:lnTo>
                    <a:lnTo>
                      <a:pt x="0" y="1640"/>
                    </a:lnTo>
                    <a:lnTo>
                      <a:pt x="3543" y="1640"/>
                    </a:lnTo>
                    <a:lnTo>
                      <a:pt x="3543" y="0"/>
                    </a:lnTo>
                    <a:close/>
                  </a:path>
                </a:pathLst>
              </a:custGeom>
              <a:solidFill>
                <a:srgbClr val="F4792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  <p:sp>
            <p:nvSpPr>
              <p:cNvPr id="2067" name="Freeform 19"/>
              <p:cNvSpPr>
                <a:spLocks/>
              </p:cNvSpPr>
              <p:nvPr userDrawn="1"/>
            </p:nvSpPr>
            <p:spPr bwMode="auto">
              <a:xfrm>
                <a:off x="1613507" y="4670366"/>
                <a:ext cx="4282868" cy="1746409"/>
              </a:xfrm>
              <a:custGeom>
                <a:avLst/>
                <a:gdLst/>
                <a:ahLst/>
                <a:cxnLst>
                  <a:cxn ang="0">
                    <a:pos x="3543" y="0"/>
                  </a:cxn>
                  <a:cxn ang="0">
                    <a:pos x="0" y="0"/>
                  </a:cxn>
                  <a:cxn ang="0">
                    <a:pos x="0" y="762"/>
                  </a:cxn>
                  <a:cxn ang="0">
                    <a:pos x="0" y="469"/>
                  </a:cxn>
                  <a:cxn ang="0">
                    <a:pos x="3543" y="469"/>
                  </a:cxn>
                  <a:cxn ang="0">
                    <a:pos x="3543" y="0"/>
                  </a:cxn>
                </a:cxnLst>
                <a:rect l="0" t="0" r="r" b="b"/>
                <a:pathLst>
                  <a:path w="3543" h="762">
                    <a:moveTo>
                      <a:pt x="3543" y="0"/>
                    </a:moveTo>
                    <a:lnTo>
                      <a:pt x="0" y="0"/>
                    </a:lnTo>
                    <a:lnTo>
                      <a:pt x="0" y="762"/>
                    </a:lnTo>
                    <a:lnTo>
                      <a:pt x="0" y="469"/>
                    </a:lnTo>
                    <a:lnTo>
                      <a:pt x="3543" y="469"/>
                    </a:lnTo>
                    <a:lnTo>
                      <a:pt x="3543" y="0"/>
                    </a:lnTo>
                    <a:close/>
                  </a:path>
                </a:pathLst>
              </a:custGeom>
              <a:solidFill>
                <a:srgbClr val="F1602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 userDrawn="1"/>
            </p:nvSpPr>
            <p:spPr bwMode="auto">
              <a:xfrm>
                <a:off x="1613507" y="5745255"/>
                <a:ext cx="4282868" cy="671520"/>
              </a:xfrm>
              <a:prstGeom prst="rect">
                <a:avLst/>
              </a:prstGeom>
              <a:solidFill>
                <a:srgbClr val="C4492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  <p:sp>
            <p:nvSpPr>
              <p:cNvPr id="2083" name="Rectangle 35"/>
              <p:cNvSpPr>
                <a:spLocks noChangeArrowheads="1"/>
              </p:cNvSpPr>
              <p:nvPr userDrawn="1"/>
            </p:nvSpPr>
            <p:spPr bwMode="auto">
              <a:xfrm>
                <a:off x="1613507" y="6416775"/>
                <a:ext cx="4282868" cy="2498626"/>
              </a:xfrm>
              <a:prstGeom prst="rect">
                <a:avLst/>
              </a:prstGeom>
              <a:solidFill>
                <a:srgbClr val="C32C2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364"/>
              </a:p>
            </p:txBody>
          </p:sp>
        </p:grpSp>
      </p:grpSp>
      <p:grpSp>
        <p:nvGrpSpPr>
          <p:cNvPr id="37" name="Group 59"/>
          <p:cNvGrpSpPr/>
          <p:nvPr userDrawn="1"/>
        </p:nvGrpSpPr>
        <p:grpSpPr>
          <a:xfrm>
            <a:off x="745654" y="8915401"/>
            <a:ext cx="1005840" cy="609600"/>
            <a:chOff x="1051560" y="6781800"/>
            <a:chExt cx="1005840" cy="609600"/>
          </a:xfrm>
        </p:grpSpPr>
        <p:sp>
          <p:nvSpPr>
            <p:cNvPr id="38" name="Rectangle 37"/>
            <p:cNvSpPr>
              <a:spLocks noChangeArrowheads="1"/>
            </p:cNvSpPr>
            <p:nvPr userDrawn="1"/>
          </p:nvSpPr>
          <p:spPr bwMode="black">
            <a:xfrm>
              <a:off x="1648968" y="6781800"/>
              <a:ext cx="256032" cy="54864"/>
            </a:xfrm>
            <a:prstGeom prst="rect">
              <a:avLst/>
            </a:prstGeom>
            <a:solidFill>
              <a:srgbClr val="A10000"/>
            </a:solidFill>
            <a:ln w="0">
              <a:solidFill>
                <a:srgbClr val="A1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80" noProof="0"/>
            </a:p>
          </p:txBody>
        </p:sp>
        <p:sp>
          <p:nvSpPr>
            <p:cNvPr id="39" name="Freeform 7"/>
            <p:cNvSpPr>
              <a:spLocks noEditPoints="1"/>
            </p:cNvSpPr>
            <p:nvPr userDrawn="1"/>
          </p:nvSpPr>
          <p:spPr bwMode="black">
            <a:xfrm>
              <a:off x="1051560" y="7000790"/>
              <a:ext cx="1005840" cy="39061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80" noProof="0"/>
            </a:p>
          </p:txBody>
        </p:sp>
      </p:grpSp>
      <p:sp>
        <p:nvSpPr>
          <p:cNvPr id="52" name="Text Placeholder 31"/>
          <p:cNvSpPr>
            <a:spLocks noGrp="1"/>
          </p:cNvSpPr>
          <p:nvPr userDrawn="1">
            <p:ph type="body" sz="quarter" idx="10" hasCustomPrompt="1"/>
          </p:nvPr>
        </p:nvSpPr>
        <p:spPr bwMode="white">
          <a:xfrm>
            <a:off x="1781737" y="406128"/>
            <a:ext cx="3117273" cy="19423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altLang="ko-KR" noProof="0" dirty="0" smtClean="0"/>
              <a:t>www.samil.com</a:t>
            </a:r>
            <a:endParaRPr lang="ko-KR" altLang="en-US" noProof="0" dirty="0"/>
          </a:p>
        </p:txBody>
      </p:sp>
      <p:sp>
        <p:nvSpPr>
          <p:cNvPr id="54" name="Title 1"/>
          <p:cNvSpPr>
            <a:spLocks noGrp="1"/>
          </p:cNvSpPr>
          <p:nvPr userDrawn="1">
            <p:ph type="ctrTitle" hasCustomPrompt="1"/>
          </p:nvPr>
        </p:nvSpPr>
        <p:spPr bwMode="white">
          <a:xfrm>
            <a:off x="1781735" y="1052566"/>
            <a:ext cx="3960000" cy="1165413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US" altLang="ko-KR" noProof="0" dirty="0" smtClean="0"/>
              <a:t>Click to add the report’s main title</a:t>
            </a:r>
            <a:endParaRPr lang="ko-KR" altLang="en-US" noProof="0" dirty="0"/>
          </a:p>
        </p:txBody>
      </p:sp>
      <p:sp>
        <p:nvSpPr>
          <p:cNvPr id="55" name="Subtitle 2"/>
          <p:cNvSpPr>
            <a:spLocks noGrp="1"/>
          </p:cNvSpPr>
          <p:nvPr userDrawn="1">
            <p:ph type="subTitle" idx="1" hasCustomPrompt="1"/>
          </p:nvPr>
        </p:nvSpPr>
        <p:spPr bwMode="white">
          <a:xfrm>
            <a:off x="1781736" y="2358856"/>
            <a:ext cx="3960000" cy="1165413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8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765">
                <a:solidFill>
                  <a:schemeClr val="bg1"/>
                </a:solidFill>
                <a:latin typeface="+mj-lt"/>
              </a:defRPr>
            </a:lvl2pPr>
            <a:lvl3pPr marL="449463" indent="0" algn="l">
              <a:buNone/>
              <a:defRPr sz="1765">
                <a:solidFill>
                  <a:schemeClr val="bg1"/>
                </a:solidFill>
                <a:latin typeface="+mj-lt"/>
              </a:defRPr>
            </a:lvl3pPr>
            <a:lvl4pPr marL="898926" indent="0" algn="l">
              <a:buNone/>
              <a:defRPr sz="1765">
                <a:solidFill>
                  <a:schemeClr val="bg1"/>
                </a:solidFill>
                <a:latin typeface="+mj-lt"/>
              </a:defRPr>
            </a:lvl4pPr>
            <a:lvl5pPr marL="1348390" indent="0" algn="l">
              <a:buNone/>
              <a:defRPr sz="1765">
                <a:solidFill>
                  <a:schemeClr val="bg1"/>
                </a:solidFill>
                <a:latin typeface="+mj-lt"/>
              </a:defRPr>
            </a:lvl5pPr>
            <a:lvl6pPr marL="1797854" indent="0" algn="l">
              <a:buNone/>
              <a:defRPr sz="1765">
                <a:solidFill>
                  <a:schemeClr val="bg1"/>
                </a:solidFill>
                <a:latin typeface="+mj-lt"/>
              </a:defRPr>
            </a:lvl6pPr>
            <a:lvl7pPr marL="2247318" indent="0" algn="l">
              <a:buNone/>
              <a:defRPr sz="1765">
                <a:solidFill>
                  <a:schemeClr val="bg1"/>
                </a:solidFill>
                <a:latin typeface="+mj-lt"/>
              </a:defRPr>
            </a:lvl7pPr>
            <a:lvl8pPr marL="2696781" indent="0" algn="l">
              <a:buNone/>
              <a:defRPr sz="1765">
                <a:solidFill>
                  <a:schemeClr val="bg1"/>
                </a:solidFill>
                <a:latin typeface="+mj-lt"/>
              </a:defRPr>
            </a:lvl8pPr>
            <a:lvl9pPr marL="3146245" indent="0" algn="l">
              <a:buNone/>
              <a:defRPr sz="1765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altLang="ko-KR" noProof="0" dirty="0" smtClean="0"/>
              <a:t>Subtitle and date (move higher if title is only one line)</a:t>
            </a:r>
          </a:p>
        </p:txBody>
      </p:sp>
      <p:sp>
        <p:nvSpPr>
          <p:cNvPr id="65" name="Picture Placeholder 65"/>
          <p:cNvSpPr>
            <a:spLocks noGrp="1"/>
          </p:cNvSpPr>
          <p:nvPr userDrawn="1">
            <p:ph type="pic" sz="quarter" idx="11"/>
          </p:nvPr>
        </p:nvSpPr>
        <p:spPr>
          <a:xfrm>
            <a:off x="1613506" y="4186313"/>
            <a:ext cx="4904219" cy="4717523"/>
          </a:xfrm>
        </p:spPr>
        <p:txBody>
          <a:bodyPr/>
          <a:lstStyle>
            <a:lvl1pPr>
              <a:defRPr sz="1059"/>
            </a:lvl1pPr>
          </a:lstStyle>
          <a:p>
            <a:r>
              <a:rPr lang="ko-KR" altLang="en-US" dirty="0" smtClean="0"/>
              <a:t>그림을 추가하려면 아이콘을 클릭하십시오</a:t>
            </a:r>
            <a:endParaRPr lang="ko-KR" altLang="en-US" dirty="0"/>
          </a:p>
        </p:txBody>
      </p:sp>
      <p:pic>
        <p:nvPicPr>
          <p:cNvPr id="67" name="Picture 2" descr="D:\My Documents\EHHEE\CI\NewCI\logo_wmf\SAMIL_회계법인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26528" y="9037889"/>
            <a:ext cx="2591197" cy="467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6533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794118" y="1937442"/>
            <a:ext cx="5727706" cy="7057825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794118" y="814984"/>
            <a:ext cx="5727706" cy="919722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4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2018.03.28</a:t>
            </a:r>
            <a:endParaRPr lang="ko-KR" alt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8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 userDrawn="1"/>
        </p:nvGrpSpPr>
        <p:grpSpPr>
          <a:xfrm>
            <a:off x="745654" y="4"/>
            <a:ext cx="6120225" cy="9524997"/>
            <a:chOff x="745654" y="4"/>
            <a:chExt cx="6120225" cy="9524997"/>
          </a:xfrm>
        </p:grpSpPr>
        <p:grpSp>
          <p:nvGrpSpPr>
            <p:cNvPr id="2" name="그룹 1"/>
            <p:cNvGrpSpPr/>
            <p:nvPr userDrawn="1"/>
          </p:nvGrpSpPr>
          <p:grpSpPr>
            <a:xfrm>
              <a:off x="745654" y="4"/>
              <a:ext cx="6120225" cy="9524997"/>
              <a:chOff x="745654" y="4"/>
              <a:chExt cx="6120225" cy="9524997"/>
            </a:xfrm>
          </p:grpSpPr>
          <p:sp>
            <p:nvSpPr>
              <p:cNvPr id="82" name="Rectangle 649"/>
              <p:cNvSpPr>
                <a:spLocks noChangeArrowheads="1"/>
              </p:cNvSpPr>
              <p:nvPr/>
            </p:nvSpPr>
            <p:spPr bwMode="gray">
              <a:xfrm>
                <a:off x="5874371" y="900545"/>
                <a:ext cx="991508" cy="801485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9885" tIns="44943" rIns="89885" bIns="4494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59" noProof="0"/>
              </a:p>
            </p:txBody>
          </p:sp>
          <p:sp>
            <p:nvSpPr>
              <p:cNvPr id="81" name="Rectangle 648"/>
              <p:cNvSpPr>
                <a:spLocks noChangeArrowheads="1"/>
              </p:cNvSpPr>
              <p:nvPr/>
            </p:nvSpPr>
            <p:spPr bwMode="gray">
              <a:xfrm>
                <a:off x="1613933" y="4"/>
                <a:ext cx="4260438" cy="90054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9885" tIns="44943" rIns="89885" bIns="4494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59" noProof="0"/>
              </a:p>
            </p:txBody>
          </p:sp>
          <p:sp>
            <p:nvSpPr>
              <p:cNvPr id="83" name="Rectangle 650"/>
              <p:cNvSpPr>
                <a:spLocks noChangeArrowheads="1"/>
              </p:cNvSpPr>
              <p:nvPr/>
            </p:nvSpPr>
            <p:spPr bwMode="gray">
              <a:xfrm>
                <a:off x="1613506" y="900545"/>
                <a:ext cx="4260865" cy="8014855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9885" tIns="44943" rIns="89885" bIns="4494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59" noProof="0"/>
              </a:p>
            </p:txBody>
          </p:sp>
          <p:sp>
            <p:nvSpPr>
              <p:cNvPr id="37" name="Rectangle 37"/>
              <p:cNvSpPr>
                <a:spLocks noChangeArrowheads="1"/>
              </p:cNvSpPr>
              <p:nvPr userDrawn="1"/>
            </p:nvSpPr>
            <p:spPr bwMode="black">
              <a:xfrm>
                <a:off x="1343062" y="8915401"/>
                <a:ext cx="256032" cy="54864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9885" tIns="44943" rIns="89885" bIns="44943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GB" sz="1659" noProof="0"/>
              </a:p>
            </p:txBody>
          </p:sp>
          <p:sp>
            <p:nvSpPr>
              <p:cNvPr id="38" name="Freeform 7"/>
              <p:cNvSpPr>
                <a:spLocks noEditPoints="1"/>
              </p:cNvSpPr>
              <p:nvPr userDrawn="1"/>
            </p:nvSpPr>
            <p:spPr bwMode="black">
              <a:xfrm>
                <a:off x="745654" y="9134391"/>
                <a:ext cx="1005840" cy="39061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</p:grpSp>
        <p:pic>
          <p:nvPicPr>
            <p:cNvPr id="36" name="Picture 2" descr="D:\My Documents\EHHEE\CI\NewCI\logo_wmf\SAMIL_회계법인.wmf"/>
            <p:cNvPicPr>
              <a:picLocks noChangeAspect="1" noChangeArrowheads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926528" y="9037889"/>
              <a:ext cx="2591197" cy="46748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Text Placeholder 31"/>
          <p:cNvSpPr>
            <a:spLocks noGrp="1"/>
          </p:cNvSpPr>
          <p:nvPr userDrawn="1">
            <p:ph type="body" sz="quarter" idx="10" hasCustomPrompt="1"/>
          </p:nvPr>
        </p:nvSpPr>
        <p:spPr bwMode="white">
          <a:xfrm>
            <a:off x="1781737" y="406128"/>
            <a:ext cx="3117273" cy="19423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altLang="ko-KR" noProof="0" dirty="0" smtClean="0"/>
              <a:t>www.samil.com</a:t>
            </a:r>
            <a:endParaRPr lang="ko-KR" altLang="en-US" noProof="0" dirty="0"/>
          </a:p>
        </p:txBody>
      </p:sp>
      <p:sp>
        <p:nvSpPr>
          <p:cNvPr id="12" name="Title 1"/>
          <p:cNvSpPr>
            <a:spLocks noGrp="1"/>
          </p:cNvSpPr>
          <p:nvPr userDrawn="1">
            <p:ph type="ctrTitle" hasCustomPrompt="1"/>
          </p:nvPr>
        </p:nvSpPr>
        <p:spPr bwMode="white">
          <a:xfrm>
            <a:off x="1781735" y="1052566"/>
            <a:ext cx="3960000" cy="1165413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US" altLang="ko-KR" noProof="0" dirty="0" smtClean="0"/>
              <a:t>Click to add the report’s main title</a:t>
            </a:r>
            <a:endParaRPr lang="ko-KR" altLang="en-US" noProof="0" dirty="0"/>
          </a:p>
        </p:txBody>
      </p:sp>
      <p:sp>
        <p:nvSpPr>
          <p:cNvPr id="13" name="Subtitle 2"/>
          <p:cNvSpPr>
            <a:spLocks noGrp="1"/>
          </p:cNvSpPr>
          <p:nvPr userDrawn="1">
            <p:ph type="subTitle" idx="1" hasCustomPrompt="1"/>
          </p:nvPr>
        </p:nvSpPr>
        <p:spPr bwMode="white">
          <a:xfrm>
            <a:off x="1781736" y="2358856"/>
            <a:ext cx="3960000" cy="1165413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8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765">
                <a:solidFill>
                  <a:schemeClr val="bg1"/>
                </a:solidFill>
                <a:latin typeface="+mj-lt"/>
              </a:defRPr>
            </a:lvl2pPr>
            <a:lvl3pPr marL="449463" indent="0" algn="l">
              <a:buNone/>
              <a:defRPr sz="1765">
                <a:solidFill>
                  <a:schemeClr val="bg1"/>
                </a:solidFill>
                <a:latin typeface="+mj-lt"/>
              </a:defRPr>
            </a:lvl3pPr>
            <a:lvl4pPr marL="898926" indent="0" algn="l">
              <a:buNone/>
              <a:defRPr sz="1765">
                <a:solidFill>
                  <a:schemeClr val="bg1"/>
                </a:solidFill>
                <a:latin typeface="+mj-lt"/>
              </a:defRPr>
            </a:lvl4pPr>
            <a:lvl5pPr marL="1348390" indent="0" algn="l">
              <a:buNone/>
              <a:defRPr sz="1765">
                <a:solidFill>
                  <a:schemeClr val="bg1"/>
                </a:solidFill>
                <a:latin typeface="+mj-lt"/>
              </a:defRPr>
            </a:lvl5pPr>
            <a:lvl6pPr marL="1797854" indent="0" algn="l">
              <a:buNone/>
              <a:defRPr sz="1765">
                <a:solidFill>
                  <a:schemeClr val="bg1"/>
                </a:solidFill>
                <a:latin typeface="+mj-lt"/>
              </a:defRPr>
            </a:lvl6pPr>
            <a:lvl7pPr marL="2247318" indent="0" algn="l">
              <a:buNone/>
              <a:defRPr sz="1765">
                <a:solidFill>
                  <a:schemeClr val="bg1"/>
                </a:solidFill>
                <a:latin typeface="+mj-lt"/>
              </a:defRPr>
            </a:lvl7pPr>
            <a:lvl8pPr marL="2696781" indent="0" algn="l">
              <a:buNone/>
              <a:defRPr sz="1765">
                <a:solidFill>
                  <a:schemeClr val="bg1"/>
                </a:solidFill>
                <a:latin typeface="+mj-lt"/>
              </a:defRPr>
            </a:lvl8pPr>
            <a:lvl9pPr marL="3146245" indent="0" algn="l">
              <a:buNone/>
              <a:defRPr sz="1765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altLang="ko-KR" noProof="0" dirty="0" smtClean="0"/>
              <a:t>Subtitle and date (move higher if title is only one line)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3992839" y="-1397020"/>
            <a:ext cx="212727" cy="4828235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781737" y="406128"/>
            <a:ext cx="3117273" cy="19423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altLang="ko-KR" noProof="0" dirty="0" smtClean="0"/>
              <a:t>www.samil.com</a:t>
            </a:r>
            <a:endParaRPr lang="ko-KR" altLang="en-US" noProof="0" dirty="0"/>
          </a:p>
        </p:txBody>
      </p:sp>
      <p:sp>
        <p:nvSpPr>
          <p:cNvPr id="38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781736" y="1052566"/>
            <a:ext cx="4731585" cy="1165413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800" b="1" i="0" baseline="0">
                <a:solidFill>
                  <a:schemeClr val="tx1"/>
                </a:solidFill>
              </a:defRPr>
            </a:lvl1pPr>
          </a:lstStyle>
          <a:p>
            <a:r>
              <a:rPr lang="en-US" altLang="ko-KR" noProof="0" dirty="0" smtClean="0"/>
              <a:t>Click to add the report’s main title</a:t>
            </a:r>
            <a:endParaRPr lang="ko-KR" altLang="en-US" noProof="0" dirty="0"/>
          </a:p>
        </p:txBody>
      </p:sp>
      <p:sp>
        <p:nvSpPr>
          <p:cNvPr id="3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81737" y="2358856"/>
            <a:ext cx="4731585" cy="1165413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8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765">
                <a:solidFill>
                  <a:schemeClr val="bg1"/>
                </a:solidFill>
                <a:latin typeface="+mj-lt"/>
              </a:defRPr>
            </a:lvl2pPr>
            <a:lvl3pPr marL="449463" indent="0" algn="l">
              <a:buNone/>
              <a:defRPr sz="1765">
                <a:solidFill>
                  <a:schemeClr val="bg1"/>
                </a:solidFill>
                <a:latin typeface="+mj-lt"/>
              </a:defRPr>
            </a:lvl3pPr>
            <a:lvl4pPr marL="898926" indent="0" algn="l">
              <a:buNone/>
              <a:defRPr sz="1765">
                <a:solidFill>
                  <a:schemeClr val="bg1"/>
                </a:solidFill>
                <a:latin typeface="+mj-lt"/>
              </a:defRPr>
            </a:lvl4pPr>
            <a:lvl5pPr marL="1348390" indent="0" algn="l">
              <a:buNone/>
              <a:defRPr sz="1765">
                <a:solidFill>
                  <a:schemeClr val="bg1"/>
                </a:solidFill>
                <a:latin typeface="+mj-lt"/>
              </a:defRPr>
            </a:lvl5pPr>
            <a:lvl6pPr marL="1797854" indent="0" algn="l">
              <a:buNone/>
              <a:defRPr sz="1765">
                <a:solidFill>
                  <a:schemeClr val="bg1"/>
                </a:solidFill>
                <a:latin typeface="+mj-lt"/>
              </a:defRPr>
            </a:lvl6pPr>
            <a:lvl7pPr marL="2247318" indent="0" algn="l">
              <a:buNone/>
              <a:defRPr sz="1765">
                <a:solidFill>
                  <a:schemeClr val="bg1"/>
                </a:solidFill>
                <a:latin typeface="+mj-lt"/>
              </a:defRPr>
            </a:lvl7pPr>
            <a:lvl8pPr marL="2696781" indent="0" algn="l">
              <a:buNone/>
              <a:defRPr sz="1765">
                <a:solidFill>
                  <a:schemeClr val="bg1"/>
                </a:solidFill>
                <a:latin typeface="+mj-lt"/>
              </a:defRPr>
            </a:lvl8pPr>
            <a:lvl9pPr marL="3146245" indent="0" algn="l">
              <a:buNone/>
              <a:defRPr sz="1765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altLang="ko-KR" noProof="0" dirty="0" smtClean="0"/>
              <a:t>Subtitle and date (move higher if title is only one line)</a:t>
            </a:r>
          </a:p>
        </p:txBody>
      </p:sp>
      <p:pic>
        <p:nvPicPr>
          <p:cNvPr id="42" name="Picture 2" descr="D:\My Documents\EHHEE\CI\NewCI\logo_wmf\SAMIL_회계법인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26528" y="9037889"/>
            <a:ext cx="2591197" cy="46748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5" name="그룹 74"/>
          <p:cNvGrpSpPr>
            <a:grpSpLocks noChangeAspect="1"/>
          </p:cNvGrpSpPr>
          <p:nvPr userDrawn="1"/>
        </p:nvGrpSpPr>
        <p:grpSpPr>
          <a:xfrm>
            <a:off x="745654" y="8407401"/>
            <a:ext cx="1386840" cy="1117600"/>
            <a:chOff x="1060960" y="8407400"/>
            <a:chExt cx="1386840" cy="1117600"/>
          </a:xfrm>
        </p:grpSpPr>
        <p:grpSp>
          <p:nvGrpSpPr>
            <p:cNvPr id="76" name="Group 59"/>
            <p:cNvGrpSpPr/>
            <p:nvPr userDrawn="1"/>
          </p:nvGrpSpPr>
          <p:grpSpPr>
            <a:xfrm>
              <a:off x="1060960" y="8915400"/>
              <a:ext cx="1005840" cy="609600"/>
              <a:chOff x="1051560" y="6781800"/>
              <a:chExt cx="1005840" cy="609600"/>
            </a:xfrm>
          </p:grpSpPr>
          <p:sp>
            <p:nvSpPr>
              <p:cNvPr id="102" name="Rectangle 37"/>
              <p:cNvSpPr>
                <a:spLocks noChangeArrowheads="1"/>
              </p:cNvSpPr>
              <p:nvPr userDrawn="1"/>
            </p:nvSpPr>
            <p:spPr bwMode="black">
              <a:xfrm>
                <a:off x="1648968" y="6781800"/>
                <a:ext cx="256032" cy="54864"/>
              </a:xfrm>
              <a:prstGeom prst="rect">
                <a:avLst/>
              </a:prstGeom>
              <a:solidFill>
                <a:srgbClr val="A10000"/>
              </a:solidFill>
              <a:ln w="0">
                <a:solidFill>
                  <a:srgbClr val="A1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103" name="Freeform 7"/>
              <p:cNvSpPr>
                <a:spLocks noEditPoints="1"/>
              </p:cNvSpPr>
              <p:nvPr userDrawn="1"/>
            </p:nvSpPr>
            <p:spPr bwMode="black">
              <a:xfrm>
                <a:off x="1051560" y="7000790"/>
                <a:ext cx="1005840" cy="39061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</p:grpSp>
        <p:grpSp>
          <p:nvGrpSpPr>
            <p:cNvPr id="77" name="Group 73"/>
            <p:cNvGrpSpPr/>
            <p:nvPr userDrawn="1"/>
          </p:nvGrpSpPr>
          <p:grpSpPr>
            <a:xfrm>
              <a:off x="1914400" y="8407400"/>
              <a:ext cx="533400" cy="508000"/>
              <a:chOff x="1905000" y="5715000"/>
              <a:chExt cx="445770" cy="381000"/>
            </a:xfrm>
          </p:grpSpPr>
          <p:sp>
            <p:nvSpPr>
              <p:cNvPr id="78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79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80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81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82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83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84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85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86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87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88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89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90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91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92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93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94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95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96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97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98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99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100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  <p:sp>
            <p:nvSpPr>
              <p:cNvPr id="101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0" noProof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Fixed Logo_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0" y="-16090"/>
            <a:ext cx="6858000" cy="9922091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68577" tIns="34289" rIns="68577" bIns="34289" numCol="1" anchor="t" anchorCtr="0" compatLnSpc="1">
            <a:prstTxWarp prst="textNoShape">
              <a:avLst/>
            </a:prstTxWarp>
          </a:bodyPr>
          <a:lstStyle/>
          <a:p>
            <a:endParaRPr lang="ko-KR" altLang="en-US" sz="1500" noProof="0" dirty="0"/>
          </a:p>
        </p:txBody>
      </p:sp>
      <p:pic>
        <p:nvPicPr>
          <p:cNvPr id="9" name="Picture 17" descr="PwC_fl_wh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54" y="8460312"/>
            <a:ext cx="1362075" cy="106468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725" y="9024831"/>
            <a:ext cx="2592000" cy="468000"/>
          </a:xfrm>
          <a:prstGeom prst="rect">
            <a:avLst/>
          </a:prstGeom>
        </p:spPr>
      </p:pic>
      <p:cxnSp>
        <p:nvCxnSpPr>
          <p:cNvPr id="46" name="Shape 140"/>
          <p:cNvCxnSpPr/>
          <p:nvPr userDrawn="1"/>
        </p:nvCxnSpPr>
        <p:spPr>
          <a:xfrm rot="5400000" flipH="1" flipV="1">
            <a:off x="3992839" y="-1397020"/>
            <a:ext cx="212727" cy="4828235"/>
          </a:xfrm>
          <a:prstGeom prst="bentConnector2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Placeholder 31"/>
          <p:cNvSpPr>
            <a:spLocks noGrp="1"/>
          </p:cNvSpPr>
          <p:nvPr>
            <p:ph type="body" sz="quarter" idx="11" hasCustomPrompt="1"/>
          </p:nvPr>
        </p:nvSpPr>
        <p:spPr bwMode="black">
          <a:xfrm>
            <a:off x="1781737" y="406128"/>
            <a:ext cx="3117273" cy="194236"/>
          </a:xfrm>
        </p:spPr>
        <p:txBody>
          <a:bodyPr/>
          <a:lstStyle>
            <a:lvl1pPr>
              <a:defRPr sz="105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97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altLang="ko-KR" noProof="0" dirty="0" smtClean="0"/>
              <a:t>www.samil.com</a:t>
            </a:r>
            <a:endParaRPr lang="ko-KR" altLang="en-US" noProof="0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781736" y="1052566"/>
            <a:ext cx="4731585" cy="1165413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800" b="1" i="0" baseline="0">
                <a:solidFill>
                  <a:schemeClr val="bg2"/>
                </a:solidFill>
              </a:defRPr>
            </a:lvl1pPr>
          </a:lstStyle>
          <a:p>
            <a:r>
              <a:rPr lang="en-US" altLang="ko-KR" noProof="0" dirty="0" smtClean="0"/>
              <a:t>Click to add the report’s main title</a:t>
            </a:r>
            <a:endParaRPr lang="ko-KR" altLang="en-US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81737" y="2358856"/>
            <a:ext cx="4731585" cy="1165413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800" baseline="0">
                <a:solidFill>
                  <a:schemeClr val="bg2"/>
                </a:solidFill>
                <a:latin typeface="+mj-lt"/>
              </a:defRPr>
            </a:lvl1pPr>
            <a:lvl2pPr marL="0" indent="0" algn="l">
              <a:buNone/>
              <a:defRPr sz="1765">
                <a:solidFill>
                  <a:schemeClr val="bg1"/>
                </a:solidFill>
                <a:latin typeface="+mj-lt"/>
              </a:defRPr>
            </a:lvl2pPr>
            <a:lvl3pPr marL="449463" indent="0" algn="l">
              <a:buNone/>
              <a:defRPr sz="1765">
                <a:solidFill>
                  <a:schemeClr val="bg1"/>
                </a:solidFill>
                <a:latin typeface="+mj-lt"/>
              </a:defRPr>
            </a:lvl3pPr>
            <a:lvl4pPr marL="898926" indent="0" algn="l">
              <a:buNone/>
              <a:defRPr sz="1765">
                <a:solidFill>
                  <a:schemeClr val="bg1"/>
                </a:solidFill>
                <a:latin typeface="+mj-lt"/>
              </a:defRPr>
            </a:lvl4pPr>
            <a:lvl5pPr marL="1348390" indent="0" algn="l">
              <a:buNone/>
              <a:defRPr sz="1765">
                <a:solidFill>
                  <a:schemeClr val="bg1"/>
                </a:solidFill>
                <a:latin typeface="+mj-lt"/>
              </a:defRPr>
            </a:lvl5pPr>
            <a:lvl6pPr marL="1797854" indent="0" algn="l">
              <a:buNone/>
              <a:defRPr sz="1765">
                <a:solidFill>
                  <a:schemeClr val="bg1"/>
                </a:solidFill>
                <a:latin typeface="+mj-lt"/>
              </a:defRPr>
            </a:lvl6pPr>
            <a:lvl7pPr marL="2247318" indent="0" algn="l">
              <a:buNone/>
              <a:defRPr sz="1765">
                <a:solidFill>
                  <a:schemeClr val="bg1"/>
                </a:solidFill>
                <a:latin typeface="+mj-lt"/>
              </a:defRPr>
            </a:lvl7pPr>
            <a:lvl8pPr marL="2696781" indent="0" algn="l">
              <a:buNone/>
              <a:defRPr sz="1765">
                <a:solidFill>
                  <a:schemeClr val="bg1"/>
                </a:solidFill>
                <a:latin typeface="+mj-lt"/>
              </a:defRPr>
            </a:lvl8pPr>
            <a:lvl9pPr marL="3146245" indent="0" algn="l">
              <a:buNone/>
              <a:defRPr sz="1765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altLang="ko-KR" noProof="0" dirty="0" smtClean="0"/>
              <a:t>Subtitle and date (move higher if title is only one line)</a:t>
            </a:r>
          </a:p>
        </p:txBody>
      </p:sp>
    </p:spTree>
    <p:extLst>
      <p:ext uri="{BB962C8B-B14F-4D97-AF65-F5344CB8AC3E}">
        <p14:creationId xmlns:p14="http://schemas.microsoft.com/office/powerpoint/2010/main" val="1538459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94119" y="9332684"/>
            <a:ext cx="5727706" cy="282319"/>
          </a:xfrm>
        </p:spPr>
        <p:txBody>
          <a:bodyPr anchor="b"/>
          <a:lstStyle>
            <a:lvl1pPr algn="l">
              <a:defRPr sz="794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noProof="0" dirty="0" smtClean="0"/>
              <a:t>Add legal and copyright disclaimers here.</a:t>
            </a:r>
            <a:endParaRPr lang="ko-KR" altLang="en-US" noProof="0" dirty="0"/>
          </a:p>
        </p:txBody>
      </p:sp>
      <p:cxnSp>
        <p:nvCxnSpPr>
          <p:cNvPr id="17" name="Shape 24"/>
          <p:cNvCxnSpPr/>
          <p:nvPr userDrawn="1"/>
        </p:nvCxnSpPr>
        <p:spPr>
          <a:xfrm flipV="1">
            <a:off x="667588" y="678759"/>
            <a:ext cx="5844706" cy="221427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8"/>
          <p:cNvSpPr>
            <a:spLocks noGrp="1"/>
          </p:cNvSpPr>
          <p:nvPr>
            <p:ph type="title"/>
          </p:nvPr>
        </p:nvSpPr>
        <p:spPr>
          <a:xfrm>
            <a:off x="794118" y="814984"/>
            <a:ext cx="5727706" cy="919722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94119" y="1940292"/>
            <a:ext cx="2812676" cy="7054975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743656" y="1940292"/>
            <a:ext cx="2778168" cy="7054975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cxnSp>
        <p:nvCxnSpPr>
          <p:cNvPr id="24" name="Shape 24"/>
          <p:cNvCxnSpPr/>
          <p:nvPr userDrawn="1"/>
        </p:nvCxnSpPr>
        <p:spPr>
          <a:xfrm flipV="1">
            <a:off x="667588" y="678759"/>
            <a:ext cx="5844706" cy="221427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28"/>
          <p:cNvSpPr>
            <a:spLocks noGrp="1"/>
          </p:cNvSpPr>
          <p:nvPr>
            <p:ph type="title"/>
          </p:nvPr>
        </p:nvSpPr>
        <p:spPr>
          <a:xfrm>
            <a:off x="794118" y="814984"/>
            <a:ext cx="5727706" cy="919722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4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2018.03.28</a:t>
            </a:r>
            <a:endParaRPr lang="ko-KR" alt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8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2251356" y="9505117"/>
            <a:ext cx="2355288" cy="14115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S2 - </a:t>
            </a:r>
            <a:r>
              <a:rPr lang="en-US" altLang="ko-KR" sz="900" noProof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Authorised</a:t>
            </a:r>
            <a:r>
              <a:rPr lang="ko-KR" altLang="en-US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Restricted Use -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794119" y="1940292"/>
            <a:ext cx="1815353" cy="7049868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2749340" y="1940292"/>
            <a:ext cx="1832162" cy="7049868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721370" y="1940292"/>
            <a:ext cx="1800454" cy="7049868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cxnSp>
        <p:nvCxnSpPr>
          <p:cNvPr id="16" name="Shape 24"/>
          <p:cNvCxnSpPr/>
          <p:nvPr userDrawn="1"/>
        </p:nvCxnSpPr>
        <p:spPr>
          <a:xfrm flipV="1">
            <a:off x="667588" y="678759"/>
            <a:ext cx="5844706" cy="221427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28"/>
          <p:cNvSpPr>
            <a:spLocks noGrp="1"/>
          </p:cNvSpPr>
          <p:nvPr>
            <p:ph type="title"/>
          </p:nvPr>
        </p:nvSpPr>
        <p:spPr>
          <a:xfrm>
            <a:off x="794118" y="814984"/>
            <a:ext cx="5727706" cy="919722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4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smtClean="0"/>
              <a:t>2018.03.28</a:t>
            </a:r>
            <a:endParaRPr lang="ko-KR" alt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8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14" name="PwCFirm"/>
          <p:cNvSpPr txBox="1"/>
          <p:nvPr userDrawn="1"/>
        </p:nvSpPr>
        <p:spPr>
          <a:xfrm>
            <a:off x="2251356" y="9505117"/>
            <a:ext cx="2355288" cy="14115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S2 - </a:t>
            </a:r>
            <a:r>
              <a:rPr lang="en-US" altLang="ko-KR" sz="900" noProof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Authorised</a:t>
            </a:r>
            <a:r>
              <a:rPr lang="ko-KR" altLang="en-US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Restricted Use -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94119" y="4652820"/>
            <a:ext cx="2812676" cy="4342448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716152" y="4652818"/>
            <a:ext cx="2805672" cy="4342449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94118" y="1940292"/>
            <a:ext cx="5727706" cy="2506942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</p:txBody>
      </p:sp>
      <p:cxnSp>
        <p:nvCxnSpPr>
          <p:cNvPr id="25" name="Shape 24"/>
          <p:cNvCxnSpPr/>
          <p:nvPr userDrawn="1"/>
        </p:nvCxnSpPr>
        <p:spPr>
          <a:xfrm flipV="1">
            <a:off x="667588" y="678759"/>
            <a:ext cx="5844706" cy="221427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8"/>
          <p:cNvSpPr>
            <a:spLocks noGrp="1"/>
          </p:cNvSpPr>
          <p:nvPr>
            <p:ph type="title"/>
          </p:nvPr>
        </p:nvSpPr>
        <p:spPr>
          <a:xfrm>
            <a:off x="794118" y="814984"/>
            <a:ext cx="5727706" cy="919722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4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smtClean="0"/>
              <a:t>2018.03.28</a:t>
            </a:r>
            <a:endParaRPr lang="ko-KR" alt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8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2251356" y="9505117"/>
            <a:ext cx="2355288" cy="14115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S2 - </a:t>
            </a:r>
            <a:r>
              <a:rPr lang="en-US" altLang="ko-KR" sz="900" noProof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Authorised</a:t>
            </a:r>
            <a:r>
              <a:rPr lang="ko-KR" altLang="en-US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Restricted Use -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743657" y="1940291"/>
            <a:ext cx="2778167" cy="3420000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743657" y="5575269"/>
            <a:ext cx="2778167" cy="3420000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94119" y="1940291"/>
            <a:ext cx="2812676" cy="7054978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</p:txBody>
      </p:sp>
      <p:cxnSp>
        <p:nvCxnSpPr>
          <p:cNvPr id="27" name="Shape 24"/>
          <p:cNvCxnSpPr/>
          <p:nvPr userDrawn="1"/>
        </p:nvCxnSpPr>
        <p:spPr>
          <a:xfrm flipV="1">
            <a:off x="667588" y="678759"/>
            <a:ext cx="5844706" cy="221427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794118" y="814984"/>
            <a:ext cx="5727706" cy="919722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4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smtClean="0"/>
              <a:t>2018.03.28</a:t>
            </a:r>
            <a:endParaRPr lang="ko-KR" alt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8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2251356" y="9505117"/>
            <a:ext cx="2355288" cy="14115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S2 - </a:t>
            </a:r>
            <a:r>
              <a:rPr lang="en-US" altLang="ko-KR" sz="900" noProof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Authorised</a:t>
            </a:r>
            <a:r>
              <a:rPr lang="ko-KR" altLang="en-US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Restricted Use -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and Righ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94119" y="1940292"/>
            <a:ext cx="2812676" cy="3420000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94119" y="5575267"/>
            <a:ext cx="2812676" cy="3420000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743657" y="1940291"/>
            <a:ext cx="2778167" cy="7054975"/>
          </a:xfrm>
        </p:spPr>
        <p:txBody>
          <a:bodyPr/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</p:txBody>
      </p:sp>
      <p:cxnSp>
        <p:nvCxnSpPr>
          <p:cNvPr id="25" name="Shape 24"/>
          <p:cNvCxnSpPr/>
          <p:nvPr userDrawn="1"/>
        </p:nvCxnSpPr>
        <p:spPr>
          <a:xfrm flipV="1">
            <a:off x="667588" y="678759"/>
            <a:ext cx="5844706" cy="221427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8"/>
          <p:cNvSpPr>
            <a:spLocks noGrp="1"/>
          </p:cNvSpPr>
          <p:nvPr>
            <p:ph type="title"/>
          </p:nvPr>
        </p:nvSpPr>
        <p:spPr>
          <a:xfrm>
            <a:off x="794118" y="814984"/>
            <a:ext cx="5727706" cy="919722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4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smtClean="0"/>
              <a:t>2018.03.28</a:t>
            </a:r>
            <a:endParaRPr lang="ko-KR" alt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8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2251356" y="9505117"/>
            <a:ext cx="2355288" cy="14115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S2 - </a:t>
            </a:r>
            <a:r>
              <a:rPr lang="en-US" altLang="ko-KR" sz="900" noProof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Authorised</a:t>
            </a:r>
            <a:r>
              <a:rPr lang="ko-KR" altLang="en-US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Restricted Use -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2756647" y="1940292"/>
            <a:ext cx="3765177" cy="7054975"/>
          </a:xfrm>
        </p:spPr>
        <p:txBody>
          <a:bodyPr/>
          <a:lstStyle>
            <a:lvl1pPr>
              <a:spcAft>
                <a:spcPts val="0"/>
              </a:spcAft>
              <a:defRPr baseline="0"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ko-KR" altLang="en-US" noProof="1" smtClean="0"/>
              <a:t>마스터 텍스트 스타일을 편집합니다</a:t>
            </a:r>
          </a:p>
          <a:p>
            <a:pPr lvl="1"/>
            <a:r>
              <a:rPr lang="ko-KR" altLang="en-US" noProof="1" smtClean="0"/>
              <a:t>둘째 수준</a:t>
            </a:r>
          </a:p>
          <a:p>
            <a:pPr lvl="2"/>
            <a:r>
              <a:rPr lang="ko-KR" altLang="en-US" noProof="1" smtClean="0"/>
              <a:t>셋째 수준</a:t>
            </a:r>
          </a:p>
          <a:p>
            <a:pPr lvl="3"/>
            <a:r>
              <a:rPr lang="ko-KR" altLang="en-US" noProof="1" smtClean="0"/>
              <a:t>넷째 수준</a:t>
            </a:r>
          </a:p>
          <a:p>
            <a:pPr lvl="4"/>
            <a:r>
              <a:rPr lang="ko-KR" altLang="en-US" noProof="1" smtClean="0"/>
              <a:t>다섯째 수준</a:t>
            </a:r>
            <a:endParaRPr lang="ko-KR" altLang="en-US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797110" y="1940292"/>
            <a:ext cx="1839802" cy="2851727"/>
          </a:xfrm>
        </p:spPr>
        <p:txBody>
          <a:bodyPr/>
          <a:lstStyle>
            <a:lvl1pPr latinLnBrk="0">
              <a:spcAft>
                <a:spcPts val="0"/>
              </a:spcAft>
              <a:defRPr sz="1600" b="1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ko-KR" altLang="en-US" noProof="1" smtClean="0"/>
              <a:t>마스터 텍스트 스타일을 편집합니다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4458228" y="-1164704"/>
            <a:ext cx="220132" cy="3907059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56647" y="814984"/>
            <a:ext cx="3765176" cy="919722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4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smtClean="0"/>
              <a:t>2018.03.28</a:t>
            </a:r>
            <a:endParaRPr lang="ko-KR" alt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8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2251356" y="9505117"/>
            <a:ext cx="2355288" cy="14115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S2 - </a:t>
            </a:r>
            <a:r>
              <a:rPr lang="en-US" altLang="ko-KR" sz="900" noProof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Authorised</a:t>
            </a:r>
            <a:r>
              <a:rPr lang="ko-KR" altLang="en-US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Restricted Use -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with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4"/>
          <p:cNvCxnSpPr/>
          <p:nvPr userDrawn="1"/>
        </p:nvCxnSpPr>
        <p:spPr>
          <a:xfrm flipV="1">
            <a:off x="667588" y="678759"/>
            <a:ext cx="5844706" cy="221427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28"/>
          <p:cNvSpPr>
            <a:spLocks noGrp="1"/>
          </p:cNvSpPr>
          <p:nvPr>
            <p:ph type="title"/>
          </p:nvPr>
        </p:nvSpPr>
        <p:spPr>
          <a:xfrm>
            <a:off x="794118" y="814984"/>
            <a:ext cx="5727706" cy="919722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4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smtClean="0"/>
              <a:t>2018.03.28</a:t>
            </a:r>
            <a:endParaRPr lang="ko-KR" alt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8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8" name="PwCFirm"/>
          <p:cNvSpPr txBox="1"/>
          <p:nvPr userDrawn="1"/>
        </p:nvSpPr>
        <p:spPr>
          <a:xfrm>
            <a:off x="2251356" y="9505117"/>
            <a:ext cx="2355288" cy="14115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S2 - </a:t>
            </a:r>
            <a:r>
              <a:rPr lang="en-US" altLang="ko-KR" sz="900" noProof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Authorised</a:t>
            </a:r>
            <a:r>
              <a:rPr lang="ko-KR" altLang="en-US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9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Restricted Use -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794118" y="814984"/>
            <a:ext cx="5727706" cy="9197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altLang="ko-KR" noProof="0" dirty="0" smtClean="0"/>
              <a:t>Click to edit</a:t>
            </a:r>
            <a:br>
              <a:rPr lang="en-US" altLang="ko-KR" noProof="0" dirty="0" smtClean="0"/>
            </a:br>
            <a:r>
              <a:rPr lang="en-US" altLang="ko-KR" noProof="0" dirty="0" smtClean="0"/>
              <a:t>Master title style</a:t>
            </a:r>
            <a:endParaRPr lang="ko-KR" altLang="en-US" noProof="0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794118" y="2000672"/>
            <a:ext cx="5727706" cy="69945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118" y="9345488"/>
            <a:ext cx="3945636" cy="140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8824" y="9346559"/>
            <a:ext cx="1143000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2018.03.28</a:t>
            </a:r>
            <a:endParaRPr lang="ko-KR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6538" y="9505876"/>
            <a:ext cx="1145286" cy="14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latinLnBrk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458EF-519F-4524-9440-834047A97B0B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7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8" r:id="rId18"/>
    <p:sldLayoutId id="2147483679" r:id="rId19"/>
    <p:sldLayoutId id="2147483675" r:id="rId20"/>
    <p:sldLayoutId id="2147483672" r:id="rId21"/>
    <p:sldLayoutId id="2147483677" r:id="rId22"/>
    <p:sldLayoutId id="2147483676" r:id="rId2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8926" rtl="0" eaLnBrk="1" latin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01699" algn="l" defTabSz="898926" rtl="0" eaLnBrk="1" fontAlgn="auto" latinLnBrk="1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None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01699" indent="-201699" algn="l" defTabSz="898926" rtl="0" eaLnBrk="1" latinLnBrk="1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Georgia" pitchFamily="18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03395" indent="-201699" algn="l" defTabSz="898926" rtl="0" eaLnBrk="1" latinLnBrk="1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Georgia" pitchFamily="18" charset="0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605093" indent="-201699" algn="l" defTabSz="898926" rtl="0" eaLnBrk="1" latinLnBrk="1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Georgia" pitchFamily="18" charset="0"/>
        <a:buChar char="◦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806792" indent="-201699" algn="l" defTabSz="898926" rtl="0" eaLnBrk="1" latinLnBrk="1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Georgia" pitchFamily="18" charset="0"/>
        <a:buChar char="›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01699" marR="0" indent="-201699" algn="l" defTabSz="898926" rtl="0" eaLnBrk="1" fontAlgn="auto" latinLnBrk="1" hangingPunct="1">
        <a:lnSpc>
          <a:spcPct val="100000"/>
        </a:lnSpc>
        <a:spcBef>
          <a:spcPts val="0"/>
        </a:spcBef>
        <a:spcAft>
          <a:spcPts val="529"/>
        </a:spcAft>
        <a:buClr>
          <a:schemeClr val="tx1"/>
        </a:buClr>
        <a:buSzPct val="100000"/>
        <a:buFont typeface="+mj-lt"/>
        <a:buAutoNum type="arabicPeriod"/>
        <a:tabLst/>
        <a:defRPr sz="971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403395" indent="-201699" algn="l" defTabSz="898926" rtl="0" eaLnBrk="1" latinLnBrk="1" hangingPunct="1">
        <a:lnSpc>
          <a:spcPct val="100000"/>
        </a:lnSpc>
        <a:spcBef>
          <a:spcPts val="0"/>
        </a:spcBef>
        <a:spcAft>
          <a:spcPts val="529"/>
        </a:spcAft>
        <a:buSzPct val="100000"/>
        <a:buFont typeface="+mj-lt"/>
        <a:buAutoNum type="alphaLcPeriod"/>
        <a:defRPr sz="971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605093" indent="-201699" algn="l" defTabSz="898926" rtl="0" eaLnBrk="1" latinLnBrk="1" hangingPunct="1">
        <a:lnSpc>
          <a:spcPct val="100000"/>
        </a:lnSpc>
        <a:spcBef>
          <a:spcPts val="0"/>
        </a:spcBef>
        <a:spcAft>
          <a:spcPts val="529"/>
        </a:spcAft>
        <a:buSzPct val="100000"/>
        <a:buFont typeface="+mj-lt"/>
        <a:buAutoNum type="romanLcPeriod"/>
        <a:defRPr sz="971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01699" algn="l" defTabSz="898926" rtl="0" eaLnBrk="1" latinLnBrk="1" hangingPunct="1">
        <a:lnSpc>
          <a:spcPct val="100000"/>
        </a:lnSpc>
        <a:spcBef>
          <a:spcPts val="0"/>
        </a:spcBef>
        <a:spcAft>
          <a:spcPts val="529"/>
        </a:spcAft>
        <a:buFont typeface="Arial" pitchFamily="34" charset="0"/>
        <a:buNone/>
        <a:defRPr sz="971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898926" rtl="0" eaLnBrk="1" latinLnBrk="1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49463" algn="l" defTabSz="898926" rtl="0" eaLnBrk="1" latinLnBrk="1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898926" algn="l" defTabSz="898926" rtl="0" eaLnBrk="1" latinLnBrk="1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48390" algn="l" defTabSz="898926" rtl="0" eaLnBrk="1" latinLnBrk="1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797854" algn="l" defTabSz="898926" rtl="0" eaLnBrk="1" latinLnBrk="1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47318" algn="l" defTabSz="898926" rtl="0" eaLnBrk="1" latinLnBrk="1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96781" algn="l" defTabSz="898926" rtl="0" eaLnBrk="1" latinLnBrk="1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146245" algn="l" defTabSz="898926" rtl="0" eaLnBrk="1" latinLnBrk="1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595708" algn="l" defTabSz="898926" rtl="0" eaLnBrk="1" latinLnBrk="1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ecruitadvisory@sam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32656" y="416496"/>
            <a:ext cx="5727706" cy="751289"/>
          </a:xfrm>
        </p:spPr>
        <p:txBody>
          <a:bodyPr anchor="ctr"/>
          <a:lstStyle/>
          <a:p>
            <a:pPr algn="ctr"/>
            <a:r>
              <a:rPr lang="ko-KR" altLang="en-US" dirty="0" smtClean="0">
                <a:latin typeface="Georgia" panose="02040502050405020303" pitchFamily="18" charset="0"/>
              </a:rPr>
              <a:t>삼일회계법인 </a:t>
            </a:r>
            <a:r>
              <a:rPr lang="en-US" altLang="ko-KR" dirty="0" smtClean="0">
                <a:latin typeface="Georgia" panose="02040502050405020303" pitchFamily="18" charset="0"/>
              </a:rPr>
              <a:t>Assurance Specialist </a:t>
            </a:r>
            <a:r>
              <a:rPr lang="ko-KR" altLang="en-US" dirty="0" smtClean="0">
                <a:latin typeface="Georgia" panose="02040502050405020303" pitchFamily="18" charset="0"/>
              </a:rPr>
              <a:t>공채</a:t>
            </a:r>
            <a:r>
              <a:rPr lang="en-US" altLang="ko-KR" dirty="0" smtClean="0">
                <a:latin typeface="Georgia" panose="02040502050405020303" pitchFamily="18" charset="0"/>
              </a:rPr>
              <a:t/>
            </a:r>
            <a:br>
              <a:rPr lang="en-US" altLang="ko-KR" dirty="0" smtClean="0">
                <a:latin typeface="Georgia" panose="02040502050405020303" pitchFamily="18" charset="0"/>
              </a:rPr>
            </a:br>
            <a:r>
              <a:rPr lang="ko-KR" altLang="en-US" dirty="0" smtClean="0">
                <a:latin typeface="Georgia" panose="02040502050405020303" pitchFamily="18" charset="0"/>
              </a:rPr>
              <a:t> </a:t>
            </a:r>
            <a:r>
              <a:rPr lang="en-US" altLang="ko-KR" dirty="0" smtClean="0">
                <a:latin typeface="Georgia" panose="02040502050405020303" pitchFamily="18" charset="0"/>
              </a:rPr>
              <a:t>(Risk Assurance, K SOX</a:t>
            </a:r>
            <a:r>
              <a:rPr lang="ko-KR" altLang="en-US" dirty="0" smtClean="0">
                <a:latin typeface="Georgia" panose="02040502050405020303" pitchFamily="18" charset="0"/>
              </a:rPr>
              <a:t>팀</a:t>
            </a:r>
            <a:r>
              <a:rPr lang="en-US" altLang="ko-KR" dirty="0" smtClean="0">
                <a:latin typeface="Georgia" panose="02040502050405020303" pitchFamily="18" charset="0"/>
              </a:rPr>
              <a:t>)</a:t>
            </a:r>
            <a:endParaRPr lang="ko-KR" altLang="en-US" b="0" i="0" dirty="0">
              <a:latin typeface="Georgia" panose="02040502050405020303" pitchFamily="18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73581" y="2792760"/>
            <a:ext cx="5940000" cy="21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Tx/>
              <a:buFontTx/>
              <a:buNone/>
              <a:tabLst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36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-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44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›"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6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alpha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roman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Font typeface="Arial" pitchFamily="34" charset="0"/>
              <a:buNone/>
              <a:defRPr sz="21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atinLnBrk="0">
              <a:spcAft>
                <a:spcPts val="600"/>
              </a:spcAft>
              <a:buClr>
                <a:srgbClr val="000000"/>
              </a:buClr>
            </a:pPr>
            <a:r>
              <a:rPr lang="ko-KR" altLang="en-US" sz="1100" b="1" dirty="0" smtClean="0">
                <a:solidFill>
                  <a:srgbClr val="DC6900"/>
                </a:solidFill>
                <a:latin typeface="Georgia" panose="02040502050405020303" pitchFamily="18" charset="0"/>
              </a:rPr>
              <a:t>주요업무</a:t>
            </a:r>
          </a:p>
        </p:txBody>
      </p:sp>
      <p:sp>
        <p:nvSpPr>
          <p:cNvPr id="35" name="Rectangle 853"/>
          <p:cNvSpPr>
            <a:spLocks noChangeArrowheads="1"/>
          </p:cNvSpPr>
          <p:nvPr/>
        </p:nvSpPr>
        <p:spPr bwMode="blackWhite">
          <a:xfrm>
            <a:off x="476672" y="3599059"/>
            <a:ext cx="1270329" cy="576000"/>
          </a:xfrm>
          <a:prstGeom prst="roundRect">
            <a:avLst>
              <a:gd name="adj" fmla="val 6507"/>
            </a:avLst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1758" tIns="31758" rIns="31758" bIns="31758" anchor="ctr"/>
          <a:lstStyle/>
          <a:p>
            <a:pPr algn="ctr"/>
            <a:r>
              <a:rPr lang="en-US" altLang="ko-KR" sz="1050" b="1" dirty="0">
                <a:solidFill>
                  <a:srgbClr val="DC69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IA &amp; </a:t>
            </a:r>
            <a:r>
              <a:rPr lang="en-US" altLang="ko-KR" sz="1050" b="1" dirty="0" smtClean="0">
                <a:solidFill>
                  <a:srgbClr val="DC69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GRC</a:t>
            </a:r>
          </a:p>
          <a:p>
            <a:pPr algn="ctr"/>
            <a:r>
              <a:rPr lang="en-US" altLang="ko-KR" sz="700" b="1" dirty="0">
                <a:latin typeface="Georgia" panose="02040502050405020303" pitchFamily="18" charset="0"/>
              </a:rPr>
              <a:t>Internal Audit and Governance, Risk &amp; </a:t>
            </a:r>
            <a:r>
              <a:rPr lang="en-US" altLang="ko-KR" sz="700" b="1" dirty="0" smtClean="0">
                <a:latin typeface="Georgia" panose="02040502050405020303" pitchFamily="18" charset="0"/>
              </a:rPr>
              <a:t>Compliance</a:t>
            </a:r>
            <a:endParaRPr lang="ko-KR" altLang="en-US" sz="700" dirty="0">
              <a:latin typeface="Georgia" panose="02040502050405020303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ltGray">
          <a:xfrm>
            <a:off x="1865908" y="3599059"/>
            <a:ext cx="4248000" cy="576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529"/>
              </a:spcBef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다양한 대외규제 및 내부규정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부정 및 윤리 등에 대한 주요 이해당사자들의 기대수준을 준수하기 위해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전략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/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운영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/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재무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/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준법 등 다양한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Risk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범주別 차별화된 대응전략을 모색함과 동시에 전사적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Risk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관리체계 구축을 지원합니다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.</a:t>
            </a:r>
          </a:p>
        </p:txBody>
      </p:sp>
      <p:sp>
        <p:nvSpPr>
          <p:cNvPr id="37" name="Rectangle 853"/>
          <p:cNvSpPr>
            <a:spLocks noChangeArrowheads="1"/>
          </p:cNvSpPr>
          <p:nvPr/>
        </p:nvSpPr>
        <p:spPr bwMode="blackWhite">
          <a:xfrm>
            <a:off x="476672" y="4247302"/>
            <a:ext cx="1270329" cy="576000"/>
          </a:xfrm>
          <a:prstGeom prst="roundRect">
            <a:avLst>
              <a:gd name="adj" fmla="val 6507"/>
            </a:avLst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1758" tIns="31758" rIns="31758" bIns="31758" anchor="ctr"/>
          <a:lstStyle/>
          <a:p>
            <a:pPr algn="ctr"/>
            <a:r>
              <a:rPr lang="en-US" altLang="ko-KR" sz="1000" b="1" dirty="0">
                <a:solidFill>
                  <a:srgbClr val="DC69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Digital Trust</a:t>
            </a:r>
          </a:p>
        </p:txBody>
      </p:sp>
      <p:sp>
        <p:nvSpPr>
          <p:cNvPr id="40" name="직사각형 39"/>
          <p:cNvSpPr/>
          <p:nvPr/>
        </p:nvSpPr>
        <p:spPr bwMode="ltGray">
          <a:xfrm>
            <a:off x="1865908" y="4240875"/>
            <a:ext cx="4248000" cy="576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기업의 주요 업무영역에 접목되어 있는 고도화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·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지능화된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IT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기술로 인해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발생 가능한 다양하고 복잡한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IT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사고를 예방하고 대처하기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위해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IT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업무 전반에 대한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Risk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식별 및 대응방안 수립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IT Compliance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대응체계 구축 서비스를 지원합니다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.</a:t>
            </a:r>
          </a:p>
        </p:txBody>
      </p:sp>
      <p:cxnSp>
        <p:nvCxnSpPr>
          <p:cNvPr id="44" name="직선 연결선 43"/>
          <p:cNvCxnSpPr/>
          <p:nvPr/>
        </p:nvCxnSpPr>
        <p:spPr bwMode="auto">
          <a:xfrm>
            <a:off x="1846858" y="4823195"/>
            <a:ext cx="4248000" cy="0"/>
          </a:xfrm>
          <a:prstGeom prst="line">
            <a:avLst/>
          </a:prstGeom>
          <a:noFill/>
          <a:ln w="6350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Content Placeholder 2"/>
          <p:cNvSpPr txBox="1">
            <a:spLocks/>
          </p:cNvSpPr>
          <p:nvPr/>
        </p:nvSpPr>
        <p:spPr>
          <a:xfrm>
            <a:off x="454609" y="3080773"/>
            <a:ext cx="5940000" cy="21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Tx/>
              <a:buFontTx/>
              <a:buNone/>
              <a:tabLst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36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-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44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›"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6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alpha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roman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Font typeface="Arial" pitchFamily="34" charset="0"/>
              <a:buNone/>
              <a:defRPr sz="21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atinLnBrk="0">
              <a:spcAft>
                <a:spcPts val="600"/>
              </a:spcAft>
              <a:buClr>
                <a:srgbClr val="000000"/>
              </a:buClr>
            </a:pPr>
            <a:r>
              <a:rPr lang="en-US" altLang="ko-KR" sz="1100" b="1" dirty="0">
                <a:solidFill>
                  <a:srgbClr val="DC6900"/>
                </a:solidFill>
                <a:latin typeface="Georgia" panose="02040502050405020303" pitchFamily="18" charset="0"/>
              </a:rPr>
              <a:t>1. Risk Assurance</a:t>
            </a:r>
          </a:p>
        </p:txBody>
      </p:sp>
      <p:sp>
        <p:nvSpPr>
          <p:cNvPr id="39" name="Rectangle 853"/>
          <p:cNvSpPr>
            <a:spLocks noChangeArrowheads="1"/>
          </p:cNvSpPr>
          <p:nvPr/>
        </p:nvSpPr>
        <p:spPr bwMode="blackWhite">
          <a:xfrm>
            <a:off x="476672" y="5169542"/>
            <a:ext cx="1270329" cy="576000"/>
          </a:xfrm>
          <a:prstGeom prst="roundRect">
            <a:avLst>
              <a:gd name="adj" fmla="val 6507"/>
            </a:avLst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1758" tIns="31758" rIns="31758" bIns="31758" anchor="ctr"/>
          <a:lstStyle/>
          <a:p>
            <a:pPr algn="ctr"/>
            <a:r>
              <a:rPr lang="en-US" altLang="ko-KR" sz="1000" b="1" dirty="0">
                <a:solidFill>
                  <a:srgbClr val="DC69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Data Analytics</a:t>
            </a:r>
          </a:p>
        </p:txBody>
      </p:sp>
      <p:sp>
        <p:nvSpPr>
          <p:cNvPr id="42" name="직사각형 41"/>
          <p:cNvSpPr/>
          <p:nvPr/>
        </p:nvSpPr>
        <p:spPr bwMode="ltGray">
          <a:xfrm>
            <a:off x="1865908" y="5150259"/>
            <a:ext cx="4248000" cy="576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529"/>
              </a:spcBef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기업들은 다양한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Business Issue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들을 갖고 있고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이러한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Issue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들은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Data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에 기반한 신속한 의사결정이 필요합니다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기업의 의사결정을 지원하기 위해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Data Analytics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기반의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Process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개선 및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Data </a:t>
            </a:r>
            <a:r>
              <a:rPr lang="en-US" altLang="ko-KR" sz="900">
                <a:solidFill>
                  <a:schemeClr val="tx1"/>
                </a:solidFill>
                <a:latin typeface="+mn-ea"/>
              </a:rPr>
              <a:t>Governance 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체계 구축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서비스를 지원하고 있습니다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.</a:t>
            </a:r>
          </a:p>
        </p:txBody>
      </p:sp>
      <p:cxnSp>
        <p:nvCxnSpPr>
          <p:cNvPr id="50" name="직선 연결선 49"/>
          <p:cNvCxnSpPr/>
          <p:nvPr/>
        </p:nvCxnSpPr>
        <p:spPr bwMode="auto">
          <a:xfrm>
            <a:off x="1846858" y="5745093"/>
            <a:ext cx="4248000" cy="0"/>
          </a:xfrm>
          <a:prstGeom prst="line">
            <a:avLst/>
          </a:prstGeom>
          <a:noFill/>
          <a:ln w="6350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853"/>
          <p:cNvSpPr>
            <a:spLocks noChangeArrowheads="1"/>
          </p:cNvSpPr>
          <p:nvPr/>
        </p:nvSpPr>
        <p:spPr bwMode="blackWhite">
          <a:xfrm>
            <a:off x="476672" y="5817165"/>
            <a:ext cx="1270329" cy="576000"/>
          </a:xfrm>
          <a:prstGeom prst="roundRect">
            <a:avLst>
              <a:gd name="adj" fmla="val 6507"/>
            </a:avLst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1758" tIns="31758" rIns="31758" bIns="31758" anchor="ctr"/>
          <a:lstStyle/>
          <a:p>
            <a:pPr algn="ctr"/>
            <a:r>
              <a:rPr lang="en-US" altLang="ko-KR" sz="1000" b="1" dirty="0" smtClean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Intelligent </a:t>
            </a:r>
            <a:r>
              <a:rPr lang="en-US" altLang="ko-KR" sz="1000" b="1" dirty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Process Automation</a:t>
            </a:r>
            <a:endParaRPr lang="en-US" altLang="ko-KR" sz="1000" dirty="0">
              <a:solidFill>
                <a:schemeClr val="tx2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56" name="직사각형 55"/>
          <p:cNvSpPr/>
          <p:nvPr/>
        </p:nvSpPr>
        <p:spPr bwMode="ltGray">
          <a:xfrm>
            <a:off x="1865908" y="5797882"/>
            <a:ext cx="4248000" cy="576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529"/>
              </a:spcBef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IPA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는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ERP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데이터를 기반으로 기업의 업무 프로세스 흐름을 분석 하고 병목 구간이나 단순 반복 작업이 수행 되는 프로세스를 식별하여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AI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나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S/W Bot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으로 자동화 하여 업무 효율성을 향상 시키는 서비스를 제공하고 있습니다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57" name="직선 연결선 56"/>
          <p:cNvCxnSpPr/>
          <p:nvPr/>
        </p:nvCxnSpPr>
        <p:spPr bwMode="auto">
          <a:xfrm>
            <a:off x="1846858" y="5745093"/>
            <a:ext cx="4248000" cy="0"/>
          </a:xfrm>
          <a:prstGeom prst="line">
            <a:avLst/>
          </a:prstGeom>
          <a:noFill/>
          <a:ln w="6350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ectangle 853"/>
          <p:cNvSpPr>
            <a:spLocks noChangeArrowheads="1"/>
          </p:cNvSpPr>
          <p:nvPr/>
        </p:nvSpPr>
        <p:spPr bwMode="blackWhite">
          <a:xfrm>
            <a:off x="473581" y="3371702"/>
            <a:ext cx="2745484" cy="2461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/>
          <a:lstStyle/>
          <a:p>
            <a:r>
              <a:rPr lang="en-US" altLang="ko-KR" sz="1100" b="1">
                <a:latin typeface="맑은 고딕" panose="020B0503020000020004" pitchFamily="50" charset="-127"/>
                <a:ea typeface="맑은 고딕" panose="020B0503020000020004" pitchFamily="50" charset="-127"/>
              </a:rPr>
              <a:t>【</a:t>
            </a:r>
            <a:r>
              <a:rPr lang="en-US" altLang="ko-KR" sz="1100" b="1" smtClean="0">
                <a:latin typeface="+mj-lt"/>
              </a:rPr>
              <a:t>Risk &amp; Compliance</a:t>
            </a:r>
            <a:r>
              <a:rPr lang="en-US" altLang="ko-KR" sz="11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】</a:t>
            </a:r>
            <a:endParaRPr lang="en-US" altLang="ko-KR" sz="5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1" name="Rectangle 853"/>
          <p:cNvSpPr>
            <a:spLocks noChangeArrowheads="1"/>
          </p:cNvSpPr>
          <p:nvPr/>
        </p:nvSpPr>
        <p:spPr bwMode="blackWhite">
          <a:xfrm>
            <a:off x="490074" y="4922901"/>
            <a:ext cx="2745484" cy="2461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/>
          <a:lstStyle/>
          <a:p>
            <a:r>
              <a:rPr lang="en-US" altLang="ko-KR" sz="11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【</a:t>
            </a:r>
            <a:r>
              <a:rPr lang="en-US" altLang="ko-KR" sz="1100" b="1" dirty="0" smtClean="0">
                <a:latin typeface="+mj-lt"/>
              </a:rPr>
              <a:t>Process Analytics</a:t>
            </a:r>
            <a:r>
              <a:rPr lang="en-US" altLang="ko-KR" sz="11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】</a:t>
            </a:r>
            <a:endParaRPr lang="en-US" altLang="ko-KR" sz="5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490074" y="1223953"/>
            <a:ext cx="6107248" cy="5606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Tx/>
              <a:buFontTx/>
              <a:buNone/>
              <a:tabLst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36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-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44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›"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6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alpha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roman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Font typeface="Arial" pitchFamily="34" charset="0"/>
              <a:buNone/>
              <a:defRPr sz="21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atinLnBrk="0">
              <a:spcAft>
                <a:spcPts val="600"/>
              </a:spcAft>
            </a:pPr>
            <a:r>
              <a:rPr lang="ko-KR" altLang="en-US" sz="1050" dirty="0" err="1" smtClean="0">
                <a:latin typeface="+mj-lt"/>
              </a:rPr>
              <a:t>삼일은</a:t>
            </a:r>
            <a:r>
              <a:rPr lang="ko-KR" altLang="en-US" sz="1050" dirty="0" smtClean="0">
                <a:latin typeface="+mj-lt"/>
              </a:rPr>
              <a:t> </a:t>
            </a:r>
            <a:r>
              <a:rPr lang="ko-KR" altLang="en-US" sz="1050" dirty="0">
                <a:latin typeface="+mj-lt"/>
              </a:rPr>
              <a:t>국내 최고의 회계법인으로서 </a:t>
            </a:r>
            <a:r>
              <a:rPr lang="en-US" altLang="ko-KR" sz="1050" dirty="0">
                <a:latin typeface="+mj-lt"/>
              </a:rPr>
              <a:t>3,000</a:t>
            </a:r>
            <a:r>
              <a:rPr lang="ko-KR" altLang="en-US" sz="1050" dirty="0">
                <a:latin typeface="+mj-lt"/>
              </a:rPr>
              <a:t>여 명의 전문가들이 글로벌 경영을 펼치는 고객 기업의 산업적 특성에 맞는 다양한 전문 서비스를 제공하고 있습니다</a:t>
            </a:r>
            <a:r>
              <a:rPr lang="en-US" altLang="ko-KR" sz="1050" dirty="0">
                <a:latin typeface="+mj-lt"/>
              </a:rPr>
              <a:t>.</a:t>
            </a:r>
          </a:p>
          <a:p>
            <a:pPr latinLnBrk="0">
              <a:spcAft>
                <a:spcPts val="600"/>
              </a:spcAft>
            </a:pPr>
            <a:r>
              <a:rPr lang="ko-KR" altLang="en-US" sz="1050" dirty="0" smtClean="0">
                <a:latin typeface="+mj-lt"/>
              </a:rPr>
              <a:t>또한 </a:t>
            </a:r>
            <a:r>
              <a:rPr lang="en-US" altLang="ko-KR" sz="1050" dirty="0">
                <a:latin typeface="+mj-lt"/>
              </a:rPr>
              <a:t>PricewaterhouseCoopers</a:t>
            </a:r>
            <a:r>
              <a:rPr lang="ko-KR" altLang="en-US" sz="1050" dirty="0">
                <a:latin typeface="+mj-lt"/>
              </a:rPr>
              <a:t>에 속한 전세계 </a:t>
            </a:r>
            <a:r>
              <a:rPr lang="en-US" altLang="ko-KR" sz="1050" dirty="0">
                <a:latin typeface="+mj-lt"/>
              </a:rPr>
              <a:t>158</a:t>
            </a:r>
            <a:r>
              <a:rPr lang="ko-KR" altLang="en-US" sz="1050" dirty="0">
                <a:latin typeface="+mj-lt"/>
              </a:rPr>
              <a:t>개국 </a:t>
            </a:r>
            <a:r>
              <a:rPr lang="en-US" altLang="ko-KR" sz="1050" dirty="0" smtClean="0">
                <a:latin typeface="+mj-lt"/>
              </a:rPr>
              <a:t>25</a:t>
            </a:r>
            <a:r>
              <a:rPr lang="ko-KR" altLang="en-US" sz="1050" dirty="0" smtClean="0">
                <a:latin typeface="+mj-lt"/>
              </a:rPr>
              <a:t>만 </a:t>
            </a:r>
            <a:r>
              <a:rPr lang="en-US" altLang="ko-KR" sz="1050" dirty="0">
                <a:latin typeface="+mj-lt"/>
              </a:rPr>
              <a:t>1</a:t>
            </a:r>
            <a:r>
              <a:rPr lang="ko-KR" altLang="en-US" sz="1050" dirty="0" smtClean="0">
                <a:latin typeface="+mj-lt"/>
              </a:rPr>
              <a:t>천여 </a:t>
            </a:r>
            <a:r>
              <a:rPr lang="ko-KR" altLang="en-US" sz="1050" dirty="0">
                <a:latin typeface="+mj-lt"/>
              </a:rPr>
              <a:t>명의 전문가들과 지식과 경험을 공유하여 고객 </a:t>
            </a:r>
            <a:r>
              <a:rPr lang="ko-KR" altLang="en-US" sz="1050" dirty="0" smtClean="0">
                <a:latin typeface="+mj-lt"/>
              </a:rPr>
              <a:t>기업의 신뢰 </a:t>
            </a:r>
            <a:r>
              <a:rPr lang="ko-KR" altLang="en-US" sz="1050" dirty="0">
                <a:latin typeface="+mj-lt"/>
              </a:rPr>
              <a:t>확보와 가치 극대화를 위해 노력하고 있습니다</a:t>
            </a:r>
            <a:r>
              <a:rPr lang="en-US" altLang="ko-KR" sz="1050" dirty="0">
                <a:latin typeface="+mj-lt"/>
              </a:rPr>
              <a:t>.</a:t>
            </a:r>
          </a:p>
          <a:p>
            <a:pPr latinLnBrk="0">
              <a:spcAft>
                <a:spcPts val="600"/>
              </a:spcAft>
            </a:pPr>
            <a:r>
              <a:rPr lang="ko-KR" altLang="en-US" sz="1050" dirty="0" smtClean="0">
                <a:latin typeface="+mj-lt"/>
              </a:rPr>
              <a:t>전문가로서의 </a:t>
            </a:r>
            <a:r>
              <a:rPr lang="ko-KR" altLang="en-US" sz="1050" dirty="0">
                <a:latin typeface="+mj-lt"/>
              </a:rPr>
              <a:t>윤리의식 고취</a:t>
            </a:r>
            <a:r>
              <a:rPr lang="en-US" altLang="ko-KR" sz="1050" dirty="0">
                <a:latin typeface="+mj-lt"/>
              </a:rPr>
              <a:t>, </a:t>
            </a:r>
            <a:r>
              <a:rPr lang="ko-KR" altLang="en-US" sz="1050" dirty="0">
                <a:latin typeface="+mj-lt"/>
              </a:rPr>
              <a:t>기업시민으로서의 책임을 다하는 사회공헌활동에 세심한 노력을 기울임은 물론 소속 전문가들이 글로벌 역량을 지닌 조직으로의 성장 발판을 다지고 있습니다</a:t>
            </a:r>
            <a:r>
              <a:rPr lang="en-US" altLang="ko-KR" sz="1050" dirty="0" smtClean="0">
                <a:latin typeface="+mj-lt"/>
              </a:rPr>
              <a:t>.</a:t>
            </a:r>
          </a:p>
          <a:p>
            <a:pPr latinLnBrk="0">
              <a:spcAft>
                <a:spcPts val="600"/>
              </a:spcAft>
            </a:pPr>
            <a:r>
              <a:rPr lang="ko-KR" altLang="en-US" sz="1050" dirty="0" smtClean="0">
                <a:latin typeface="+mj-lt"/>
              </a:rPr>
              <a:t>삼일회계법인 </a:t>
            </a:r>
            <a:r>
              <a:rPr lang="en-US" altLang="ko-KR" sz="1050" dirty="0">
                <a:latin typeface="Georgia" panose="02040502050405020303" pitchFamily="18" charset="0"/>
              </a:rPr>
              <a:t>Assurance Specialist</a:t>
            </a:r>
            <a:r>
              <a:rPr lang="ko-KR" altLang="en-US" sz="1050" dirty="0" smtClean="0">
                <a:latin typeface="+mj-lt"/>
              </a:rPr>
              <a:t> 채용을 아래와 같이 진행하니 많은 관심 부탁드립니다</a:t>
            </a:r>
            <a:r>
              <a:rPr lang="en-US" altLang="ko-KR" sz="1050" dirty="0" smtClean="0">
                <a:latin typeface="+mj-lt"/>
              </a:rPr>
              <a:t>. </a:t>
            </a:r>
            <a:endParaRPr lang="en-US" altLang="ko-KR" sz="900" dirty="0" smtClean="0">
              <a:latin typeface="+mj-lt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>
          <a:xfrm>
            <a:off x="473581" y="6820032"/>
            <a:ext cx="5940000" cy="21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Tx/>
              <a:buFontTx/>
              <a:buNone/>
              <a:tabLst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36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-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44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›"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6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alpha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roman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Font typeface="Arial" pitchFamily="34" charset="0"/>
              <a:buNone/>
              <a:defRPr sz="21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atinLnBrk="0">
              <a:spcAft>
                <a:spcPts val="600"/>
              </a:spcAft>
              <a:buClr>
                <a:srgbClr val="000000"/>
              </a:buClr>
            </a:pPr>
            <a:r>
              <a:rPr lang="en-US" altLang="ko-KR" sz="1100" b="1" dirty="0" smtClean="0">
                <a:solidFill>
                  <a:srgbClr val="DC6900"/>
                </a:solidFill>
                <a:latin typeface="Georgia" panose="02040502050405020303" pitchFamily="18" charset="0"/>
              </a:rPr>
              <a:t>2. K SOX</a:t>
            </a:r>
            <a:r>
              <a:rPr lang="ko-KR" altLang="en-US" sz="1100" b="1" dirty="0" smtClean="0">
                <a:solidFill>
                  <a:srgbClr val="DC6900"/>
                </a:solidFill>
                <a:latin typeface="Georgia" panose="02040502050405020303" pitchFamily="18" charset="0"/>
              </a:rPr>
              <a:t>팀</a:t>
            </a:r>
            <a:endParaRPr lang="en-US" altLang="ko-KR" sz="1100" b="1" dirty="0">
              <a:solidFill>
                <a:srgbClr val="DC6900"/>
              </a:solidFill>
              <a:latin typeface="Georgia" panose="02040502050405020303" pitchFamily="18" charset="0"/>
            </a:endParaRPr>
          </a:p>
        </p:txBody>
      </p:sp>
      <p:grpSp>
        <p:nvGrpSpPr>
          <p:cNvPr id="76" name="그룹 75"/>
          <p:cNvGrpSpPr/>
          <p:nvPr/>
        </p:nvGrpSpPr>
        <p:grpSpPr>
          <a:xfrm>
            <a:off x="490074" y="7108045"/>
            <a:ext cx="5637236" cy="2253579"/>
            <a:chOff x="794118" y="6875884"/>
            <a:chExt cx="5637236" cy="1859632"/>
          </a:xfrm>
        </p:grpSpPr>
        <p:sp>
          <p:nvSpPr>
            <p:cNvPr id="77" name="Rectangle 853"/>
            <p:cNvSpPr>
              <a:spLocks noChangeArrowheads="1"/>
            </p:cNvSpPr>
            <p:nvPr/>
          </p:nvSpPr>
          <p:spPr bwMode="blackWhite">
            <a:xfrm>
              <a:off x="794118" y="6875884"/>
              <a:ext cx="1270329" cy="576000"/>
            </a:xfrm>
            <a:prstGeom prst="roundRect">
              <a:avLst>
                <a:gd name="adj" fmla="val 6507"/>
              </a:avLst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square" lIns="31758" tIns="31758" rIns="31758" bIns="31758" anchor="ctr"/>
            <a:lstStyle>
              <a:defPPr>
                <a:defRPr lang="en-US"/>
              </a:defPPr>
              <a:lvl1pPr marL="0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8846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7691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36539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15384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94230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73075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51922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30768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ko-KR" altLang="en-US" sz="1050" b="1" dirty="0" smtClean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내부회계관리제도</a:t>
              </a:r>
              <a:endParaRPr lang="en-US" altLang="ko-KR" sz="1050" b="1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endParaRPr>
            </a:p>
            <a:p>
              <a:pPr algn="ctr"/>
              <a:r>
                <a:rPr lang="ko-KR" altLang="en-US" sz="1050" b="1" dirty="0" smtClean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구축 업무</a:t>
              </a:r>
              <a:endParaRPr lang="en-US" altLang="ko-KR" sz="8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8" name="직사각형 77"/>
            <p:cNvSpPr/>
            <p:nvPr/>
          </p:nvSpPr>
          <p:spPr bwMode="ltGray">
            <a:xfrm>
              <a:off x="2183354" y="6875884"/>
              <a:ext cx="4248000" cy="57600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78846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57691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36539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915384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394230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873075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351922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30768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529"/>
                </a:spcBef>
              </a:pPr>
              <a:r>
                <a:rPr lang="ko-KR" altLang="en-US" sz="900" dirty="0" smtClean="0">
                  <a:solidFill>
                    <a:schemeClr val="tx1"/>
                  </a:solidFill>
                  <a:latin typeface="+mn-ea"/>
                </a:rPr>
                <a:t>내부회계관리제도 감사에 대비한 재무보고 내부통제 고도화 업무로 개정 </a:t>
              </a:r>
              <a:r>
                <a:rPr lang="ko-KR" altLang="en-US" sz="900" dirty="0" err="1" smtClean="0">
                  <a:solidFill>
                    <a:schemeClr val="tx1"/>
                  </a:solidFill>
                  <a:latin typeface="+mn-ea"/>
                </a:rPr>
                <a:t>외감법</a:t>
              </a:r>
              <a:r>
                <a:rPr lang="ko-KR" altLang="en-US" sz="900" dirty="0" smtClean="0">
                  <a:solidFill>
                    <a:schemeClr val="tx1"/>
                  </a:solidFill>
                  <a:latin typeface="+mn-ea"/>
                </a:rPr>
                <a:t> 및 내부회계관리제도 모범규준의 요구사항을 반영하고 개선사항을 파악하여 회사에 최적의 </a:t>
              </a:r>
              <a:r>
                <a:rPr lang="ko-KR" altLang="en-US" sz="900" dirty="0" err="1" smtClean="0">
                  <a:solidFill>
                    <a:schemeClr val="tx1"/>
                  </a:solidFill>
                  <a:latin typeface="+mn-ea"/>
                </a:rPr>
                <a:t>내부회계</a:t>
              </a:r>
              <a:r>
                <a:rPr lang="ko-KR" altLang="en-US" sz="900" dirty="0" smtClean="0">
                  <a:solidFill>
                    <a:schemeClr val="tx1"/>
                  </a:solidFill>
                  <a:latin typeface="+mn-ea"/>
                </a:rPr>
                <a:t> 체계를 제공하는 업무입니다</a:t>
              </a:r>
              <a:r>
                <a:rPr lang="en-US" altLang="ko-KR" sz="900" dirty="0" smtClean="0">
                  <a:solidFill>
                    <a:schemeClr val="tx1"/>
                  </a:solidFill>
                  <a:latin typeface="+mn-ea"/>
                </a:rPr>
                <a:t>. </a:t>
              </a:r>
            </a:p>
          </p:txBody>
        </p:sp>
        <p:sp>
          <p:nvSpPr>
            <p:cNvPr id="79" name="Rectangle 853"/>
            <p:cNvSpPr>
              <a:spLocks noChangeArrowheads="1"/>
            </p:cNvSpPr>
            <p:nvPr/>
          </p:nvSpPr>
          <p:spPr bwMode="blackWhite">
            <a:xfrm>
              <a:off x="794118" y="7517699"/>
              <a:ext cx="1270329" cy="576000"/>
            </a:xfrm>
            <a:prstGeom prst="roundRect">
              <a:avLst>
                <a:gd name="adj" fmla="val 6507"/>
              </a:avLst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square" lIns="31758" tIns="31758" rIns="31758" bIns="31758" anchor="ctr"/>
            <a:lstStyle>
              <a:defPPr>
                <a:defRPr lang="en-US"/>
              </a:defPPr>
              <a:lvl1pPr marL="0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8846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7691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36539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15384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94230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73075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51922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30768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ko-KR" altLang="en-US" sz="1000" b="1" dirty="0" smtClean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내부회계관리제도</a:t>
              </a:r>
              <a:endParaRPr lang="en-US" altLang="ko-KR" sz="1000" b="1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endParaRPr>
            </a:p>
            <a:p>
              <a:pPr algn="ctr"/>
              <a:r>
                <a:rPr lang="en-US" altLang="ko-KR" sz="1000" b="1" dirty="0" smtClean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Private Accountant </a:t>
              </a:r>
              <a:r>
                <a:rPr lang="ko-KR" altLang="en-US" sz="1000" b="1" dirty="0" smtClean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업무</a:t>
              </a:r>
              <a:endParaRPr lang="en-US" altLang="ko-KR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80" name="Rectangle 853"/>
            <p:cNvSpPr>
              <a:spLocks noChangeArrowheads="1"/>
            </p:cNvSpPr>
            <p:nvPr/>
          </p:nvSpPr>
          <p:spPr bwMode="blackWhite">
            <a:xfrm>
              <a:off x="794118" y="8159514"/>
              <a:ext cx="1270329" cy="576000"/>
            </a:xfrm>
            <a:prstGeom prst="roundRect">
              <a:avLst>
                <a:gd name="adj" fmla="val 6507"/>
              </a:avLst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square" lIns="31758" tIns="31758" rIns="31758" bIns="31758" anchor="ctr"/>
            <a:lstStyle>
              <a:defPPr>
                <a:defRPr lang="en-US"/>
              </a:defPPr>
              <a:lvl1pPr marL="0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8846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7691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36539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15384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94230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73075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51922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30768" algn="l" defTabSz="957691" rtl="0" eaLnBrk="1" latinLnBrk="0" hangingPunct="1">
                <a:defRPr sz="1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ko-KR" altLang="en-US" sz="1000" b="1" dirty="0" smtClean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글로벌 내부회계관리제도 구축 업무</a:t>
              </a:r>
              <a:endParaRPr lang="en-US" altLang="ko-KR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81" name="직사각형 80"/>
            <p:cNvSpPr/>
            <p:nvPr/>
          </p:nvSpPr>
          <p:spPr bwMode="ltGray">
            <a:xfrm>
              <a:off x="2183354" y="7517700"/>
              <a:ext cx="4248000" cy="57600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529"/>
                </a:spcBef>
              </a:pPr>
              <a:r>
                <a:rPr lang="ko-KR" altLang="en-US" sz="900" dirty="0" smtClean="0">
                  <a:solidFill>
                    <a:schemeClr val="tx1"/>
                  </a:solidFill>
                  <a:latin typeface="+mn-ea"/>
                </a:rPr>
                <a:t>내부회계관리제도 구축 이후 회사의 내부회계관리제도 운영</a:t>
              </a:r>
              <a:r>
                <a:rPr lang="en-US" altLang="ko-KR" sz="900" dirty="0" smtClean="0">
                  <a:solidFill>
                    <a:schemeClr val="tx1"/>
                  </a:solidFill>
                  <a:latin typeface="+mn-ea"/>
                </a:rPr>
                <a:t>, </a:t>
              </a:r>
              <a:r>
                <a:rPr lang="ko-KR" altLang="en-US" sz="900" dirty="0" err="1" smtClean="0">
                  <a:solidFill>
                    <a:schemeClr val="tx1"/>
                  </a:solidFill>
                  <a:latin typeface="+mn-ea"/>
                </a:rPr>
                <a:t>설계평가</a:t>
              </a:r>
              <a:r>
                <a:rPr lang="en-US" altLang="ko-KR" sz="900" dirty="0" smtClean="0">
                  <a:solidFill>
                    <a:schemeClr val="tx1"/>
                  </a:solidFill>
                  <a:latin typeface="+mn-ea"/>
                </a:rPr>
                <a:t>, </a:t>
              </a:r>
              <a:r>
                <a:rPr lang="ko-KR" altLang="en-US" sz="900" dirty="0" smtClean="0">
                  <a:solidFill>
                    <a:schemeClr val="tx1"/>
                  </a:solidFill>
                  <a:latin typeface="+mn-ea"/>
                </a:rPr>
                <a:t>운영평가 그리고 </a:t>
              </a:r>
              <a:r>
                <a:rPr lang="ko-KR" altLang="en-US" sz="900" dirty="0">
                  <a:solidFill>
                    <a:schemeClr val="tx1"/>
                  </a:solidFill>
                  <a:latin typeface="+mn-ea"/>
                </a:rPr>
                <a:t>결과보고까지의 일련의 </a:t>
              </a:r>
              <a:r>
                <a:rPr lang="ko-KR" altLang="en-US" sz="900" dirty="0" smtClean="0">
                  <a:solidFill>
                    <a:schemeClr val="tx1"/>
                  </a:solidFill>
                  <a:latin typeface="+mn-ea"/>
                </a:rPr>
                <a:t>과정을 자문합니다</a:t>
              </a:r>
              <a:r>
                <a:rPr lang="en-US" altLang="ko-KR" sz="900" dirty="0" smtClean="0">
                  <a:solidFill>
                    <a:schemeClr val="tx1"/>
                  </a:solidFill>
                  <a:latin typeface="+mn-ea"/>
                </a:rPr>
                <a:t>. </a:t>
              </a:r>
              <a:r>
                <a:rPr lang="ko-KR" altLang="en-US" sz="900" dirty="0" smtClean="0">
                  <a:solidFill>
                    <a:schemeClr val="tx1"/>
                  </a:solidFill>
                  <a:latin typeface="+mn-ea"/>
                </a:rPr>
                <a:t>내부회계관리제도 운영 및 평가</a:t>
              </a:r>
              <a:r>
                <a:rPr lang="en-US" altLang="ko-KR" sz="900" dirty="0" smtClean="0">
                  <a:solidFill>
                    <a:schemeClr val="tx1"/>
                  </a:solidFill>
                  <a:latin typeface="+mn-ea"/>
                </a:rPr>
                <a:t>/</a:t>
              </a:r>
              <a:r>
                <a:rPr lang="ko-KR" altLang="en-US" sz="900" dirty="0" smtClean="0">
                  <a:solidFill>
                    <a:schemeClr val="tx1"/>
                  </a:solidFill>
                  <a:latin typeface="+mn-ea"/>
                </a:rPr>
                <a:t>보고 업무는 내부통제 전문인력이 수행하여야 하는 업무로 기업의 상황 및 필요에 따라 맞춤형 서비스를 제공합니다</a:t>
              </a:r>
              <a:r>
                <a:rPr lang="en-US" altLang="ko-KR" sz="900" dirty="0" smtClean="0">
                  <a:solidFill>
                    <a:schemeClr val="tx1"/>
                  </a:solidFill>
                  <a:latin typeface="+mn-ea"/>
                </a:rPr>
                <a:t>.</a:t>
              </a:r>
              <a:endParaRPr lang="en-US" altLang="ko-KR" sz="9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2" name="직사각형 81"/>
            <p:cNvSpPr/>
            <p:nvPr/>
          </p:nvSpPr>
          <p:spPr bwMode="ltGray">
            <a:xfrm>
              <a:off x="2183354" y="8159516"/>
              <a:ext cx="4248000" cy="57600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78846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57691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36539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915384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394230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873075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351922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30768" algn="l" defTabSz="957691" rtl="0" eaLnBrk="1" latinLnBrk="0" hangingPunct="1">
                <a:defRPr sz="188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529"/>
                </a:spcBef>
              </a:pPr>
              <a:r>
                <a:rPr lang="ko-KR" altLang="en-US" sz="900" dirty="0">
                  <a:solidFill>
                    <a:schemeClr val="tx1"/>
                  </a:solidFill>
                  <a:latin typeface="+mn-ea"/>
                </a:rPr>
                <a:t>주요 글로벌 기업을 중심으로 연결기준 내부회계관리제도 운영을 위한 글로벌 내부회계관리제도 구축 </a:t>
              </a:r>
              <a:r>
                <a:rPr lang="ko-KR" altLang="en-US" sz="900" dirty="0" smtClean="0">
                  <a:solidFill>
                    <a:schemeClr val="tx1"/>
                  </a:solidFill>
                  <a:latin typeface="+mn-ea"/>
                </a:rPr>
                <a:t>업무입니다</a:t>
              </a:r>
              <a:r>
                <a:rPr lang="en-US" altLang="ko-KR" sz="900" dirty="0" smtClean="0">
                  <a:solidFill>
                    <a:schemeClr val="tx1"/>
                  </a:solidFill>
                  <a:latin typeface="+mn-ea"/>
                </a:rPr>
                <a:t>. </a:t>
              </a:r>
              <a:r>
                <a:rPr lang="ko-KR" altLang="en-US" sz="900" dirty="0" smtClean="0">
                  <a:solidFill>
                    <a:schemeClr val="tx1"/>
                  </a:solidFill>
                  <a:latin typeface="+mn-ea"/>
                </a:rPr>
                <a:t>내부회계</a:t>
              </a:r>
              <a:r>
                <a:rPr lang="ko-KR" altLang="en-US" sz="900" dirty="0">
                  <a:solidFill>
                    <a:schemeClr val="tx1"/>
                  </a:solidFill>
                  <a:latin typeface="+mn-ea"/>
                </a:rPr>
                <a:t>관</a:t>
              </a:r>
              <a:r>
                <a:rPr lang="ko-KR" altLang="en-US" sz="900" dirty="0" smtClean="0">
                  <a:solidFill>
                    <a:schemeClr val="tx1"/>
                  </a:solidFill>
                  <a:latin typeface="+mn-ea"/>
                </a:rPr>
                <a:t>리제도 연결 기준 감사에 대한 대비를 기본으로 국내외 </a:t>
              </a:r>
              <a:r>
                <a:rPr lang="ko-KR" altLang="en-US" sz="900" dirty="0" err="1" smtClean="0">
                  <a:solidFill>
                    <a:schemeClr val="tx1"/>
                  </a:solidFill>
                  <a:latin typeface="+mn-ea"/>
                </a:rPr>
                <a:t>종속기업에</a:t>
              </a:r>
              <a:r>
                <a:rPr lang="ko-KR" altLang="en-US" sz="900" dirty="0" smtClean="0">
                  <a:solidFill>
                    <a:schemeClr val="tx1"/>
                  </a:solidFill>
                  <a:latin typeface="+mn-ea"/>
                </a:rPr>
                <a:t> 대한 내부통제 및 모니터링 강화를 필요로 하는 기업에 대한 자문 서비스입니다</a:t>
              </a:r>
              <a:r>
                <a:rPr lang="en-US" altLang="ko-KR" sz="900" dirty="0" smtClean="0">
                  <a:solidFill>
                    <a:schemeClr val="tx1"/>
                  </a:solidFill>
                  <a:latin typeface="+mn-ea"/>
                </a:rPr>
                <a:t>. </a:t>
              </a:r>
              <a:endParaRPr lang="en-US" altLang="ko-KR" sz="900" dirty="0">
                <a:solidFill>
                  <a:schemeClr val="tx1"/>
                </a:solidFill>
                <a:latin typeface="+mn-ea"/>
              </a:endParaRPr>
            </a:p>
          </p:txBody>
        </p:sp>
        <p:cxnSp>
          <p:nvCxnSpPr>
            <p:cNvPr id="83" name="직선 연결선 82"/>
            <p:cNvCxnSpPr/>
            <p:nvPr/>
          </p:nvCxnSpPr>
          <p:spPr bwMode="auto">
            <a:xfrm>
              <a:off x="2183354" y="7484792"/>
              <a:ext cx="4248000" cy="0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직선 연결선 83"/>
            <p:cNvCxnSpPr/>
            <p:nvPr/>
          </p:nvCxnSpPr>
          <p:spPr bwMode="auto">
            <a:xfrm>
              <a:off x="2183354" y="8126608"/>
              <a:ext cx="4248000" cy="0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396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32656" y="416496"/>
            <a:ext cx="5727706" cy="751289"/>
          </a:xfrm>
        </p:spPr>
        <p:txBody>
          <a:bodyPr anchor="ctr"/>
          <a:lstStyle/>
          <a:p>
            <a:pPr algn="ctr"/>
            <a:r>
              <a:rPr lang="ko-KR" altLang="en-US" dirty="0" smtClean="0">
                <a:latin typeface="Georgia" panose="02040502050405020303" pitchFamily="18" charset="0"/>
              </a:rPr>
              <a:t>삼일회계법인 </a:t>
            </a:r>
            <a:r>
              <a:rPr lang="en-US" altLang="ko-KR" dirty="0" smtClean="0">
                <a:latin typeface="Georgia" panose="02040502050405020303" pitchFamily="18" charset="0"/>
              </a:rPr>
              <a:t>Assurance Specialist </a:t>
            </a:r>
            <a:r>
              <a:rPr lang="ko-KR" altLang="en-US" dirty="0" smtClean="0">
                <a:latin typeface="Georgia" panose="02040502050405020303" pitchFamily="18" charset="0"/>
              </a:rPr>
              <a:t>공채</a:t>
            </a:r>
            <a:r>
              <a:rPr lang="en-US" altLang="ko-KR" dirty="0" smtClean="0">
                <a:latin typeface="Georgia" panose="02040502050405020303" pitchFamily="18" charset="0"/>
              </a:rPr>
              <a:t/>
            </a:r>
            <a:br>
              <a:rPr lang="en-US" altLang="ko-KR" dirty="0" smtClean="0">
                <a:latin typeface="Georgia" panose="02040502050405020303" pitchFamily="18" charset="0"/>
              </a:rPr>
            </a:br>
            <a:r>
              <a:rPr lang="ko-KR" altLang="en-US" dirty="0" smtClean="0">
                <a:latin typeface="Georgia" panose="02040502050405020303" pitchFamily="18" charset="0"/>
              </a:rPr>
              <a:t> </a:t>
            </a:r>
            <a:r>
              <a:rPr lang="en-US" altLang="ko-KR" dirty="0" smtClean="0">
                <a:latin typeface="Georgia" panose="02040502050405020303" pitchFamily="18" charset="0"/>
              </a:rPr>
              <a:t>(Risk Assurance, </a:t>
            </a:r>
            <a:r>
              <a:rPr lang="en-US" altLang="ko-KR" dirty="0">
                <a:latin typeface="Georgia" panose="02040502050405020303" pitchFamily="18" charset="0"/>
              </a:rPr>
              <a:t>K SOX</a:t>
            </a:r>
            <a:r>
              <a:rPr lang="ko-KR" altLang="en-US" dirty="0">
                <a:latin typeface="Georgia" panose="02040502050405020303" pitchFamily="18" charset="0"/>
              </a:rPr>
              <a:t>팀</a:t>
            </a:r>
            <a:r>
              <a:rPr lang="en-US" altLang="ko-KR" dirty="0" smtClean="0">
                <a:latin typeface="Georgia" panose="02040502050405020303" pitchFamily="18" charset="0"/>
              </a:rPr>
              <a:t>)</a:t>
            </a:r>
            <a:endParaRPr lang="ko-KR" altLang="en-US" b="0" i="0" dirty="0">
              <a:latin typeface="Georgia" panose="02040502050405020303" pitchFamily="18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76672" y="1496616"/>
            <a:ext cx="5940000" cy="21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Tx/>
              <a:buFontTx/>
              <a:buNone/>
              <a:tabLst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36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-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44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›"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6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alpha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roman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Font typeface="Arial" pitchFamily="34" charset="0"/>
              <a:buNone/>
              <a:defRPr sz="21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atinLnBrk="0">
              <a:spcAft>
                <a:spcPts val="600"/>
              </a:spcAft>
              <a:buClr>
                <a:srgbClr val="000000"/>
              </a:buClr>
            </a:pPr>
            <a:endParaRPr lang="ko-KR" altLang="en-US" sz="1100" b="1" dirty="0" smtClean="0">
              <a:solidFill>
                <a:srgbClr val="DC6900"/>
              </a:solidFill>
              <a:latin typeface="Georgia" panose="02040502050405020303" pitchFamily="18" charset="0"/>
            </a:endParaRPr>
          </a:p>
        </p:txBody>
      </p:sp>
      <p:sp>
        <p:nvSpPr>
          <p:cNvPr id="53" name="순서도: 연결자 52"/>
          <p:cNvSpPr/>
          <p:nvPr/>
        </p:nvSpPr>
        <p:spPr bwMode="ltGray">
          <a:xfrm>
            <a:off x="1086497" y="2308269"/>
            <a:ext cx="796573" cy="796573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en-US"/>
            </a:defPPr>
            <a:lvl1pPr marL="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846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691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539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384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23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075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1922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0768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900" b="1" dirty="0" smtClean="0">
                <a:solidFill>
                  <a:schemeClr val="tx1"/>
                </a:solidFill>
              </a:rPr>
              <a:t>채용 설명회</a:t>
            </a:r>
            <a:r>
              <a:rPr lang="en-US" altLang="ko-KR" sz="900" b="1" dirty="0" smtClean="0">
                <a:solidFill>
                  <a:schemeClr val="tx1"/>
                </a:solidFill>
              </a:rPr>
              <a:t/>
            </a:r>
            <a:br>
              <a:rPr lang="en-US" altLang="ko-KR" sz="900" b="1" dirty="0" smtClean="0">
                <a:solidFill>
                  <a:schemeClr val="tx1"/>
                </a:solidFill>
              </a:rPr>
            </a:br>
            <a:r>
              <a:rPr lang="en-US" altLang="ko-KR" sz="900" b="1" dirty="0" smtClean="0">
                <a:solidFill>
                  <a:schemeClr val="tx1"/>
                </a:solidFill>
              </a:rPr>
              <a:t>(5/16)</a:t>
            </a:r>
            <a:endParaRPr lang="ko-KR" altLang="en-US" sz="900" b="1" dirty="0" smtClean="0">
              <a:solidFill>
                <a:schemeClr val="tx1"/>
              </a:solidFill>
            </a:endParaRPr>
          </a:p>
        </p:txBody>
      </p:sp>
      <p:sp>
        <p:nvSpPr>
          <p:cNvPr id="54" name="순서도: 연결자 53"/>
          <p:cNvSpPr/>
          <p:nvPr/>
        </p:nvSpPr>
        <p:spPr bwMode="ltGray">
          <a:xfrm>
            <a:off x="474155" y="3564910"/>
            <a:ext cx="796573" cy="796573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en-US"/>
            </a:defPPr>
            <a:lvl1pPr marL="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846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691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539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384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23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075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1922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0768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지원서 접수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(4/30 ~ </a:t>
            </a:r>
            <a:r>
              <a:rPr lang="en-US" altLang="ko-KR" sz="900" dirty="0">
                <a:solidFill>
                  <a:schemeClr val="tx1"/>
                </a:solidFill>
              </a:rPr>
              <a:t>5</a:t>
            </a:r>
            <a:r>
              <a:rPr lang="en-US" altLang="ko-KR" sz="900" dirty="0" smtClean="0">
                <a:solidFill>
                  <a:schemeClr val="tx1"/>
                </a:solidFill>
              </a:rPr>
              <a:t>/23)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58" name="순서도: 연결자 57"/>
          <p:cNvSpPr/>
          <p:nvPr/>
        </p:nvSpPr>
        <p:spPr bwMode="ltGray">
          <a:xfrm>
            <a:off x="3054340" y="3564910"/>
            <a:ext cx="796573" cy="796573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en-US"/>
            </a:defPPr>
            <a:lvl1pPr marL="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846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691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539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384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23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075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1922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0768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실무진</a:t>
            </a:r>
            <a:r>
              <a:rPr lang="en-US" altLang="ko-KR" sz="900" dirty="0" smtClean="0">
                <a:solidFill>
                  <a:schemeClr val="tx1"/>
                </a:solidFill>
              </a:rPr>
              <a:t/>
            </a:r>
            <a:br>
              <a:rPr lang="en-US" altLang="ko-KR" sz="900" dirty="0" smtClean="0">
                <a:solidFill>
                  <a:schemeClr val="tx1"/>
                </a:solidFill>
              </a:rPr>
            </a:br>
            <a:r>
              <a:rPr lang="ko-KR" altLang="en-US" sz="900" dirty="0" smtClean="0">
                <a:solidFill>
                  <a:schemeClr val="tx1"/>
                </a:solidFill>
              </a:rPr>
              <a:t>심층면접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(6/10)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59" name="순서도: 연결자 58"/>
          <p:cNvSpPr/>
          <p:nvPr/>
        </p:nvSpPr>
        <p:spPr bwMode="ltGray">
          <a:xfrm>
            <a:off x="4344433" y="3564910"/>
            <a:ext cx="796573" cy="796573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>
            <a:defPPr>
              <a:defRPr lang="en-US"/>
            </a:defPPr>
            <a:lvl1pPr marL="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846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691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539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384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23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075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1922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0768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임원 </a:t>
            </a:r>
            <a:r>
              <a:rPr lang="en-US" altLang="ko-KR" sz="900" dirty="0" smtClean="0">
                <a:solidFill>
                  <a:schemeClr val="tx1"/>
                </a:solidFill>
              </a:rPr>
              <a:t>/ </a:t>
            </a:r>
            <a:r>
              <a:rPr lang="ko-KR" altLang="en-US" sz="900" dirty="0" smtClean="0">
                <a:solidFill>
                  <a:schemeClr val="tx1"/>
                </a:solidFill>
              </a:rPr>
              <a:t>영어 면접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(6/12)</a:t>
            </a:r>
          </a:p>
        </p:txBody>
      </p:sp>
      <p:sp>
        <p:nvSpPr>
          <p:cNvPr id="62" name="순서도: 연결자 61"/>
          <p:cNvSpPr/>
          <p:nvPr/>
        </p:nvSpPr>
        <p:spPr bwMode="ltGray">
          <a:xfrm>
            <a:off x="5634523" y="3564910"/>
            <a:ext cx="796573" cy="796573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>
            <a:defPPr>
              <a:defRPr lang="en-US"/>
            </a:defPPr>
            <a:lvl1pPr marL="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846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691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539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384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23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075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1922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0768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입사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(7/1)</a:t>
            </a:r>
          </a:p>
        </p:txBody>
      </p:sp>
      <p:sp>
        <p:nvSpPr>
          <p:cNvPr id="63" name="이등변 삼각형 62"/>
          <p:cNvSpPr/>
          <p:nvPr/>
        </p:nvSpPr>
        <p:spPr bwMode="ltGray">
          <a:xfrm rot="5400000">
            <a:off x="1409475" y="3855184"/>
            <a:ext cx="216024" cy="216024"/>
          </a:xfrm>
          <a:prstGeom prst="triangle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846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691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539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384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23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075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1922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0768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4" name="이등변 삼각형 63"/>
          <p:cNvSpPr/>
          <p:nvPr/>
        </p:nvSpPr>
        <p:spPr bwMode="ltGray">
          <a:xfrm rot="5400000">
            <a:off x="3989661" y="3855184"/>
            <a:ext cx="216024" cy="216024"/>
          </a:xfrm>
          <a:prstGeom prst="triangle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846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691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539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384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23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075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1922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0768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5" name="이등변 삼각형 64"/>
          <p:cNvSpPr/>
          <p:nvPr/>
        </p:nvSpPr>
        <p:spPr bwMode="ltGray">
          <a:xfrm rot="5400000">
            <a:off x="5279754" y="3855184"/>
            <a:ext cx="216024" cy="216024"/>
          </a:xfrm>
          <a:prstGeom prst="triangle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846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691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539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384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23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075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1922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0768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2952328" y="4541162"/>
            <a:ext cx="3429000" cy="195814"/>
          </a:xfrm>
          <a:prstGeom prst="rect">
            <a:avLst/>
          </a:prstGeom>
        </p:spPr>
        <p:txBody>
          <a:bodyPr lIns="36000" tIns="36000" rIns="36000" bIns="36000">
            <a:spAutoFit/>
          </a:bodyPr>
          <a:lstStyle>
            <a:defPPr>
              <a:defRPr lang="en-US"/>
            </a:defPPr>
            <a:lvl1pPr marL="0" algn="l" defTabSz="957691" rtl="0" eaLnBrk="1" latinLnBrk="0" hangingPunct="1">
              <a:defRPr sz="1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46" algn="l" defTabSz="957691" rtl="0" eaLnBrk="1" latinLnBrk="0" hangingPunct="1">
              <a:defRPr sz="1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91" algn="l" defTabSz="957691" rtl="0" eaLnBrk="1" latinLnBrk="0" hangingPunct="1">
              <a:defRPr sz="1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39" algn="l" defTabSz="957691" rtl="0" eaLnBrk="1" latinLnBrk="0" hangingPunct="1">
              <a:defRPr sz="1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384" algn="l" defTabSz="957691" rtl="0" eaLnBrk="1" latinLnBrk="0" hangingPunct="1">
              <a:defRPr sz="1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30" algn="l" defTabSz="957691" rtl="0" eaLnBrk="1" latinLnBrk="0" hangingPunct="1">
              <a:defRPr sz="1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075" algn="l" defTabSz="957691" rtl="0" eaLnBrk="1" latinLnBrk="0" hangingPunct="1">
              <a:defRPr sz="1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922" algn="l" defTabSz="957691" rtl="0" eaLnBrk="1" latinLnBrk="0" hangingPunct="1">
              <a:defRPr sz="1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768" algn="l" defTabSz="957691" rtl="0" eaLnBrk="1" latinLnBrk="0" hangingPunct="1">
              <a:defRPr sz="1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▪</a:t>
            </a:r>
            <a:r>
              <a:rPr lang="en-US" altLang="ko-KR" sz="800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en-US" sz="800" dirty="0" smtClean="0"/>
              <a:t>상기 일정은 회사 내부사정 상 조정될 수 있습니다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70" name="순서도: 연결자 69"/>
          <p:cNvSpPr/>
          <p:nvPr/>
        </p:nvSpPr>
        <p:spPr bwMode="ltGray">
          <a:xfrm>
            <a:off x="1764247" y="3564910"/>
            <a:ext cx="796573" cy="796573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en-US"/>
            </a:defPPr>
            <a:lvl1pPr marL="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846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691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539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384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23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075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1922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0768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온라인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인성검사</a:t>
            </a:r>
          </a:p>
        </p:txBody>
      </p:sp>
      <p:sp>
        <p:nvSpPr>
          <p:cNvPr id="71" name="이등변 삼각형 70"/>
          <p:cNvSpPr/>
          <p:nvPr/>
        </p:nvSpPr>
        <p:spPr bwMode="ltGray">
          <a:xfrm rot="5400000">
            <a:off x="2699568" y="3855184"/>
            <a:ext cx="216024" cy="216024"/>
          </a:xfrm>
          <a:prstGeom prst="triangle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846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691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539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384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230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075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1922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0768" algn="l" defTabSz="957691" rtl="0" eaLnBrk="1" latinLnBrk="0" hangingPunct="1">
              <a:defRPr sz="18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32656" y="1352600"/>
            <a:ext cx="5940000" cy="5606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Tx/>
              <a:buFontTx/>
              <a:buNone/>
              <a:tabLst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36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-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44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›"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6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alpha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roman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Font typeface="Arial" pitchFamily="34" charset="0"/>
              <a:buNone/>
              <a:defRPr sz="21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atinLnBrk="0">
              <a:spcAft>
                <a:spcPts val="600"/>
              </a:spcAft>
            </a:pPr>
            <a:r>
              <a:rPr lang="ko-KR" altLang="en-US" sz="1100" b="1" dirty="0" smtClean="0">
                <a:solidFill>
                  <a:schemeClr val="tx2"/>
                </a:solidFill>
                <a:latin typeface="Georgia" panose="02040502050405020303" pitchFamily="18" charset="0"/>
                <a:ea typeface="맑은 고딕" panose="020B0503020000020004" pitchFamily="50" charset="-127"/>
              </a:rPr>
              <a:t>채용 일정</a:t>
            </a:r>
            <a:endParaRPr lang="en-US" altLang="ko-KR" sz="1100" b="1" dirty="0" smtClean="0">
              <a:solidFill>
                <a:schemeClr val="tx2"/>
              </a:solidFill>
              <a:latin typeface="Georgia" panose="02040502050405020303" pitchFamily="18" charset="0"/>
              <a:ea typeface="맑은 고딕" panose="020B0503020000020004" pitchFamily="50" charset="-127"/>
            </a:endParaRPr>
          </a:p>
          <a:p>
            <a:pPr latinLnBrk="0">
              <a:spcAft>
                <a:spcPts val="600"/>
              </a:spcAft>
            </a:pPr>
            <a:endParaRPr lang="en-US" altLang="ko-KR" sz="400" b="1" dirty="0" smtClean="0">
              <a:solidFill>
                <a:schemeClr val="tx2"/>
              </a:solidFill>
              <a:latin typeface="Georgia" panose="02040502050405020303" pitchFamily="18" charset="0"/>
              <a:ea typeface="맑은 고딕" panose="020B0503020000020004" pitchFamily="50" charset="-127"/>
            </a:endParaRPr>
          </a:p>
          <a:p>
            <a:pPr latinLnBrk="0">
              <a:spcAft>
                <a:spcPts val="600"/>
              </a:spcAft>
            </a:pPr>
            <a:r>
              <a:rPr lang="ko-KR" altLang="en-US" sz="1100" dirty="0" smtClean="0">
                <a:ea typeface="맑은 고딕" panose="020B0503020000020004" pitchFamily="50" charset="-127"/>
              </a:rPr>
              <a:t>삼일회계법인 </a:t>
            </a:r>
            <a:r>
              <a:rPr lang="en-US" altLang="ko-KR" sz="1100" dirty="0" smtClean="0"/>
              <a:t>Specialist </a:t>
            </a:r>
            <a:r>
              <a:rPr lang="ko-KR" altLang="en-US" sz="1100" dirty="0" smtClean="0"/>
              <a:t>공개 채용</a:t>
            </a:r>
            <a:r>
              <a:rPr lang="ko-KR" altLang="en-US" sz="1100" dirty="0" smtClean="0">
                <a:ea typeface="맑은 고딕" panose="020B0503020000020004" pitchFamily="50" charset="-127"/>
              </a:rPr>
              <a:t>일정은 </a:t>
            </a:r>
            <a:r>
              <a:rPr lang="ko-KR" altLang="en-US" sz="1100" dirty="0" smtClean="0">
                <a:latin typeface="Georgia" panose="02040502050405020303" pitchFamily="18" charset="0"/>
                <a:ea typeface="맑은 고딕" panose="020B0503020000020004" pitchFamily="50" charset="-127"/>
              </a:rPr>
              <a:t>다음과 같습니다</a:t>
            </a:r>
            <a:r>
              <a:rPr lang="en-US" altLang="ko-KR" sz="1100" dirty="0" smtClean="0">
                <a:latin typeface="Georgia" panose="02040502050405020303" pitchFamily="18" charset="0"/>
                <a:ea typeface="맑은 고딕" panose="020B0503020000020004" pitchFamily="50" charset="-127"/>
              </a:rPr>
              <a:t>. </a:t>
            </a:r>
            <a:r>
              <a:rPr lang="ko-KR" altLang="en-US" sz="1100" dirty="0" smtClean="0">
                <a:latin typeface="Georgia" panose="02040502050405020303" pitchFamily="18" charset="0"/>
                <a:ea typeface="맑은 고딕" panose="020B0503020000020004" pitchFamily="50" charset="-127"/>
              </a:rPr>
              <a:t>삼일과 함께 자신의 역량을 펼쳐나갈 분들의 많은 지원 바랍니다</a:t>
            </a:r>
            <a:r>
              <a:rPr lang="en-US" altLang="ko-KR" sz="1100" dirty="0" smtClean="0">
                <a:latin typeface="Georgia" panose="02040502050405020303" pitchFamily="18" charset="0"/>
                <a:ea typeface="맑은 고딕" panose="020B0503020000020004" pitchFamily="50" charset="-127"/>
              </a:rPr>
              <a:t>. </a:t>
            </a:r>
            <a:endParaRPr lang="ko-KR" altLang="en-US" sz="1100" dirty="0" smtClean="0">
              <a:latin typeface="Georgia" panose="02040502050405020303" pitchFamily="18" charset="0"/>
              <a:ea typeface="맑은 고딕" panose="020B0503020000020004" pitchFamily="50" charset="-127"/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>
            <a:off x="1484783" y="3261514"/>
            <a:ext cx="0" cy="432048"/>
          </a:xfrm>
          <a:prstGeom prst="straightConnector1">
            <a:avLst/>
          </a:prstGeom>
          <a:ln w="12700" cap="sq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2" name="TextBox 1"/>
          <p:cNvSpPr txBox="1"/>
          <p:nvPr/>
        </p:nvSpPr>
        <p:spPr>
          <a:xfrm>
            <a:off x="548680" y="5745088"/>
            <a:ext cx="5328592" cy="7920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87360" defTabSz="957867">
              <a:spcAft>
                <a:spcPts val="600"/>
              </a:spcAft>
              <a:buClr>
                <a:schemeClr val="tx1"/>
              </a:buClr>
            </a:pPr>
            <a:r>
              <a:rPr lang="ko-KR" altLang="en-US" sz="1400" b="1" dirty="0">
                <a:solidFill>
                  <a:schemeClr val="tx2"/>
                </a:solidFill>
                <a:latin typeface="Georgia" panose="02040502050405020303" pitchFamily="18" charset="0"/>
                <a:ea typeface="맑은 고딕" panose="020B0503020000020004" pitchFamily="50" charset="-127"/>
              </a:rPr>
              <a:t>입사지원 </a:t>
            </a:r>
            <a:r>
              <a:rPr lang="ko-KR" altLang="en-US" sz="1400" b="1" dirty="0" smtClean="0">
                <a:solidFill>
                  <a:schemeClr val="tx2"/>
                </a:solidFill>
                <a:latin typeface="Georgia" panose="02040502050405020303" pitchFamily="18" charset="0"/>
                <a:ea typeface="맑은 고딕" panose="020B0503020000020004" pitchFamily="50" charset="-127"/>
              </a:rPr>
              <a:t>및 채용 </a:t>
            </a:r>
            <a:r>
              <a:rPr lang="ko-KR" altLang="en-US" sz="1400" b="1" dirty="0">
                <a:solidFill>
                  <a:schemeClr val="tx2"/>
                </a:solidFill>
                <a:latin typeface="Georgia" panose="02040502050405020303" pitchFamily="18" charset="0"/>
                <a:ea typeface="맑은 고딕" panose="020B0503020000020004" pitchFamily="50" charset="-127"/>
              </a:rPr>
              <a:t>세부일정 </a:t>
            </a:r>
            <a:r>
              <a:rPr lang="ko-KR" altLang="en-US" sz="1400" b="1" dirty="0" smtClean="0">
                <a:solidFill>
                  <a:schemeClr val="tx2"/>
                </a:solidFill>
                <a:latin typeface="Georgia" panose="02040502050405020303" pitchFamily="18" charset="0"/>
                <a:ea typeface="맑은 고딕" panose="020B0503020000020004" pitchFamily="50" charset="-127"/>
              </a:rPr>
              <a:t>관련사항은 </a:t>
            </a:r>
            <a:endParaRPr lang="en-US" altLang="ko-KR" sz="1400" b="1" dirty="0" smtClean="0">
              <a:solidFill>
                <a:schemeClr val="tx2"/>
              </a:solidFill>
              <a:latin typeface="Georgia" panose="02040502050405020303" pitchFamily="18" charset="0"/>
              <a:ea typeface="맑은 고딕" panose="020B0503020000020004" pitchFamily="50" charset="-127"/>
            </a:endParaRPr>
          </a:p>
          <a:p>
            <a:pPr indent="-287360" defTabSz="957867">
              <a:spcAft>
                <a:spcPts val="600"/>
              </a:spcAft>
              <a:buClr>
                <a:schemeClr val="tx1"/>
              </a:buClr>
            </a:pPr>
            <a:r>
              <a:rPr lang="ko-KR" altLang="en-US" sz="1400" b="1" dirty="0" err="1" smtClean="0">
                <a:solidFill>
                  <a:schemeClr val="tx2"/>
                </a:solidFill>
                <a:latin typeface="Georgia" panose="02040502050405020303" pitchFamily="18" charset="0"/>
                <a:ea typeface="맑은 고딕" panose="020B0503020000020004" pitchFamily="50" charset="-127"/>
              </a:rPr>
              <a:t>삼일회계법인</a:t>
            </a:r>
            <a:r>
              <a:rPr lang="ko-KR" altLang="en-US" sz="1400" b="1" dirty="0" smtClean="0">
                <a:solidFill>
                  <a:schemeClr val="tx2"/>
                </a:solidFill>
                <a:latin typeface="Georgia" panose="02040502050405020303" pitchFamily="18" charset="0"/>
                <a:ea typeface="맑은 고딕" panose="020B0503020000020004" pitchFamily="50" charset="-127"/>
              </a:rPr>
              <a:t> </a:t>
            </a:r>
            <a:r>
              <a:rPr lang="ko-KR" altLang="en-US" sz="1400" b="1" dirty="0">
                <a:solidFill>
                  <a:schemeClr val="tx2"/>
                </a:solidFill>
                <a:latin typeface="Georgia" panose="02040502050405020303" pitchFamily="18" charset="0"/>
                <a:ea typeface="맑은 고딕" panose="020B0503020000020004" pitchFamily="50" charset="-127"/>
              </a:rPr>
              <a:t>홈페이지를 참고해주시기 바랍니다</a:t>
            </a:r>
            <a:r>
              <a:rPr lang="en-US" altLang="ko-KR" sz="1400" b="1" dirty="0">
                <a:solidFill>
                  <a:schemeClr val="tx2"/>
                </a:solidFill>
                <a:latin typeface="Georgia" panose="02040502050405020303" pitchFamily="18" charset="0"/>
                <a:ea typeface="맑은 고딕" panose="020B0503020000020004" pitchFamily="50" charset="-127"/>
              </a:rPr>
              <a:t>.</a:t>
            </a:r>
            <a:r>
              <a:rPr lang="ko-KR" altLang="en-US" sz="1400" b="1" dirty="0">
                <a:solidFill>
                  <a:schemeClr val="tx2"/>
                </a:solidFill>
                <a:latin typeface="Georgia" panose="02040502050405020303" pitchFamily="18" charset="0"/>
                <a:ea typeface="맑은 고딕" panose="020B0503020000020004" pitchFamily="50" charset="-127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8260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18458EF-519F-4524-9440-834047A97B0B}" type="slidenum">
              <a:rPr lang="en-US" altLang="ko-KR" smtClean="0"/>
              <a:pPr/>
              <a:t>3</a:t>
            </a:fld>
            <a:endParaRPr lang="ko-KR" altLang="en-US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794118" y="2576736"/>
            <a:ext cx="5940000" cy="5606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Tx/>
              <a:buFontTx/>
              <a:buNone/>
              <a:tabLst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36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-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44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›"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6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alpha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roman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Font typeface="Arial" pitchFamily="34" charset="0"/>
              <a:buNone/>
              <a:defRPr sz="21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atinLnBrk="0">
              <a:spcAft>
                <a:spcPts val="600"/>
              </a:spcAft>
            </a:pPr>
            <a:r>
              <a:rPr lang="ko-KR" altLang="en-US" sz="1100" b="1" dirty="0" smtClean="0">
                <a:solidFill>
                  <a:schemeClr val="tx2"/>
                </a:solidFill>
                <a:latin typeface="Georgia" panose="02040502050405020303" pitchFamily="18" charset="0"/>
                <a:ea typeface="맑은 고딕" panose="020B0503020000020004" pitchFamily="50" charset="-127"/>
              </a:rPr>
              <a:t>지원 자격</a:t>
            </a:r>
          </a:p>
        </p:txBody>
      </p:sp>
      <p:sp>
        <p:nvSpPr>
          <p:cNvPr id="23" name="Rectangle 853"/>
          <p:cNvSpPr>
            <a:spLocks noChangeArrowheads="1"/>
          </p:cNvSpPr>
          <p:nvPr/>
        </p:nvSpPr>
        <p:spPr bwMode="blackWhite">
          <a:xfrm>
            <a:off x="794118" y="3081154"/>
            <a:ext cx="900000" cy="57600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1758" tIns="31758" rIns="31758" bIns="31758" anchor="ctr"/>
          <a:lstStyle/>
          <a:p>
            <a:pPr algn="ctr"/>
            <a:r>
              <a:rPr lang="ko-KR" altLang="en-US" sz="1000" b="1" dirty="0" smtClean="0">
                <a:solidFill>
                  <a:schemeClr val="accent1"/>
                </a:solidFill>
                <a:latin typeface="+mj-lt"/>
              </a:rPr>
              <a:t>필수사항</a:t>
            </a:r>
            <a:endParaRPr lang="en-US" altLang="ko-KR" sz="9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4" name="직사각형 23"/>
          <p:cNvSpPr/>
          <p:nvPr/>
        </p:nvSpPr>
        <p:spPr bwMode="ltGray">
          <a:xfrm>
            <a:off x="1859458" y="3081154"/>
            <a:ext cx="4521870" cy="576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4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년제 정규 대학 이상 기졸업자 또는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2019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년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08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월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졸업 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예정자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 smtClean="0">
                <a:solidFill>
                  <a:schemeClr val="tx1"/>
                </a:solidFill>
                <a:latin typeface="+mn-ea"/>
              </a:rPr>
            </a:b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단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2019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년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07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월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01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일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부터 근무 가능한 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자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남자의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경우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병역필 또는 면제자로 해외 여행에 결격 사유가 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없는 자</a:t>
            </a:r>
            <a:endParaRPr lang="en-US" altLang="ko-KR" sz="9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6" name="직사각형 25"/>
          <p:cNvSpPr/>
          <p:nvPr/>
        </p:nvSpPr>
        <p:spPr bwMode="ltGray">
          <a:xfrm>
            <a:off x="1859458" y="3722968"/>
            <a:ext cx="4248000" cy="576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다양한 업무에 대한 빠른 이해 능력 및 학습 능력</a:t>
            </a:r>
          </a:p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본인이 수행한 업무에 대한 책임감</a:t>
            </a:r>
          </a:p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긍정적인 마인드로 고객과 의사소통을 리드할 수 있는 능력</a:t>
            </a:r>
          </a:p>
        </p:txBody>
      </p:sp>
      <p:cxnSp>
        <p:nvCxnSpPr>
          <p:cNvPr id="29" name="직선 연결선 28"/>
          <p:cNvCxnSpPr/>
          <p:nvPr/>
        </p:nvCxnSpPr>
        <p:spPr bwMode="auto">
          <a:xfrm>
            <a:off x="1859458" y="3690061"/>
            <a:ext cx="4248000" cy="0"/>
          </a:xfrm>
          <a:prstGeom prst="line">
            <a:avLst/>
          </a:prstGeom>
          <a:noFill/>
          <a:ln w="6350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794118" y="2864768"/>
            <a:ext cx="5587210" cy="21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Tx/>
              <a:buFontTx/>
              <a:buNone/>
              <a:tabLst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36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-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44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›"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6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alpha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roman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Font typeface="Arial" pitchFamily="34" charset="0"/>
              <a:buNone/>
              <a:defRPr sz="21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atinLnBrk="0">
              <a:spcAft>
                <a:spcPts val="600"/>
              </a:spcAft>
            </a:pPr>
            <a:r>
              <a:rPr lang="ko-KR" altLang="en-US" sz="10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① 공통 지</a:t>
            </a:r>
            <a:r>
              <a:rPr lang="ko-KR" altLang="en-US" sz="1000" b="1" dirty="0" smtClean="0">
                <a:solidFill>
                  <a:schemeClr val="tx2"/>
                </a:solidFill>
                <a:latin typeface="Georgia" panose="02040502050405020303" pitchFamily="18" charset="0"/>
                <a:ea typeface="맑은 고딕" panose="020B0503020000020004" pitchFamily="50" charset="-127"/>
              </a:rPr>
              <a:t>원 자격</a:t>
            </a:r>
            <a:endParaRPr lang="ko-KR" altLang="en-US" sz="800" dirty="0">
              <a:latin typeface="Georgia" panose="02040502050405020303" pitchFamily="18" charset="0"/>
              <a:ea typeface="맑은 고딕" panose="020B0503020000020004" pitchFamily="50" charset="-127"/>
            </a:endParaRPr>
          </a:p>
        </p:txBody>
      </p:sp>
      <p:sp>
        <p:nvSpPr>
          <p:cNvPr id="31" name="Rectangle 853"/>
          <p:cNvSpPr>
            <a:spLocks noChangeArrowheads="1"/>
          </p:cNvSpPr>
          <p:nvPr/>
        </p:nvSpPr>
        <p:spPr bwMode="blackWhite">
          <a:xfrm>
            <a:off x="794118" y="3722969"/>
            <a:ext cx="900000" cy="57600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1758" tIns="31758" rIns="31758" bIns="31758" anchor="ctr"/>
          <a:lstStyle/>
          <a:p>
            <a:pPr algn="ctr"/>
            <a:r>
              <a:rPr lang="ko-KR" altLang="en-US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기본역량</a:t>
            </a:r>
            <a:endParaRPr lang="en-US" altLang="ko-KR" sz="1000" b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794118" y="4520952"/>
            <a:ext cx="5587210" cy="21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marR="0" indent="-287360" defTabSz="957867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None/>
              <a:tabLst/>
              <a:defRPr sz="1000" b="1" baseline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287360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•"/>
              <a:defRPr sz="1300"/>
            </a:lvl2pPr>
            <a:lvl3pPr marL="574720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-"/>
              <a:defRPr sz="1300"/>
            </a:lvl3pPr>
            <a:lvl4pPr marL="862081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◦"/>
              <a:defRPr sz="1300"/>
            </a:lvl4pPr>
            <a:lvl5pPr marL="1149440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›"/>
              <a:defRPr sz="1300" baseline="0"/>
            </a:lvl5pPr>
            <a:lvl6pPr marL="287360" marR="0" indent="-287360" defTabSz="957867" fontAlgn="auto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100" baseline="0">
                <a:latin typeface="Georgia" pitchFamily="18" charset="0"/>
              </a:defRPr>
            </a:lvl6pPr>
            <a:lvl7pPr marL="574720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alphaLcPeriod"/>
              <a:defRPr sz="2100" baseline="0">
                <a:latin typeface="Georgia" pitchFamily="18" charset="0"/>
              </a:defRPr>
            </a:lvl7pPr>
            <a:lvl8pPr marL="862081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romanLcPeriod"/>
              <a:defRPr sz="2100" baseline="0">
                <a:latin typeface="Georgia" pitchFamily="18" charset="0"/>
              </a:defRPr>
            </a:lvl8pPr>
            <a:lvl9pPr marL="0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Font typeface="Arial" pitchFamily="34" charset="0"/>
              <a:buNone/>
              <a:defRPr sz="2100" b="1" baseline="0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r>
              <a:rPr lang="ko-KR" altLang="en-US" dirty="0">
                <a:latin typeface="+mj-lt"/>
              </a:rPr>
              <a:t>② </a:t>
            </a:r>
            <a:r>
              <a:rPr lang="en-US" altLang="ko-KR" dirty="0">
                <a:latin typeface="+mj-lt"/>
              </a:rPr>
              <a:t>Risk </a:t>
            </a:r>
            <a:r>
              <a:rPr lang="en-US" altLang="ko-KR">
                <a:latin typeface="+mj-lt"/>
              </a:rPr>
              <a:t>Assurance </a:t>
            </a:r>
            <a:r>
              <a:rPr lang="ko-KR" altLang="en-US" dirty="0" smtClean="0">
                <a:latin typeface="+mj-lt"/>
              </a:rPr>
              <a:t>우대 사항</a:t>
            </a:r>
            <a:endParaRPr lang="ko-KR" altLang="en-US" dirty="0">
              <a:latin typeface="+mj-lt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794118" y="8553400"/>
            <a:ext cx="5940000" cy="5606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Tx/>
              <a:buFontTx/>
              <a:buNone/>
              <a:tabLst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36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-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44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›"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6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alpha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roman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Font typeface="Arial" pitchFamily="34" charset="0"/>
              <a:buNone/>
              <a:defRPr sz="21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atinLnBrk="0">
              <a:spcAft>
                <a:spcPts val="600"/>
              </a:spcAft>
            </a:pPr>
            <a:r>
              <a:rPr lang="ko-KR" altLang="en-US" sz="1100" b="1" dirty="0">
                <a:solidFill>
                  <a:schemeClr val="tx2"/>
                </a:solidFill>
                <a:latin typeface="+mn-ea"/>
              </a:rPr>
              <a:t>연락처</a:t>
            </a:r>
            <a:endParaRPr lang="ko-KR" altLang="en-US" sz="1100" b="1" dirty="0" smtClean="0">
              <a:solidFill>
                <a:schemeClr val="tx2"/>
              </a:solidFill>
              <a:latin typeface="+mn-ea"/>
            </a:endParaRPr>
          </a:p>
          <a:p>
            <a:pPr latinLnBrk="0">
              <a:spcAft>
                <a:spcPts val="400"/>
              </a:spcAft>
            </a:pPr>
            <a:r>
              <a:rPr lang="en-US" altLang="ko-KR" sz="1000" dirty="0">
                <a:latin typeface="+mn-ea"/>
              </a:rPr>
              <a:t>• </a:t>
            </a:r>
            <a:r>
              <a:rPr lang="ko-KR" altLang="en-US" sz="1000" dirty="0" smtClean="0">
                <a:latin typeface="+mn-ea"/>
              </a:rPr>
              <a:t>삼일회계법인 </a:t>
            </a:r>
            <a:r>
              <a:rPr lang="en-US" altLang="ko-KR" sz="1000" dirty="0">
                <a:latin typeface="+mn-ea"/>
              </a:rPr>
              <a:t>Human Capital</a:t>
            </a:r>
            <a:r>
              <a:rPr lang="ko-KR" altLang="en-US" sz="1000" dirty="0" smtClean="0">
                <a:latin typeface="+mn-ea"/>
              </a:rPr>
              <a:t>팀</a:t>
            </a:r>
            <a:endParaRPr lang="en-US" altLang="ko-KR" sz="1000" dirty="0" smtClean="0">
              <a:latin typeface="+mn-ea"/>
            </a:endParaRPr>
          </a:p>
          <a:p>
            <a:pPr latinLnBrk="0">
              <a:spcAft>
                <a:spcPts val="400"/>
              </a:spcAft>
            </a:pPr>
            <a:r>
              <a:rPr lang="ko-KR" altLang="en-US" sz="1000" dirty="0" smtClean="0">
                <a:latin typeface="+mn-ea"/>
              </a:rPr>
              <a:t>  </a:t>
            </a:r>
            <a:r>
              <a:rPr lang="en-US" altLang="ko-KR" sz="1000" dirty="0" smtClean="0">
                <a:latin typeface="+mn-ea"/>
              </a:rPr>
              <a:t>e-Mail: </a:t>
            </a:r>
            <a:r>
              <a:rPr lang="en-US" altLang="ko-KR" sz="1000" dirty="0" smtClean="0">
                <a:latin typeface="+mn-ea"/>
                <a:hlinkClick r:id="rId3"/>
              </a:rPr>
              <a:t>recruitadvisory@samil.com</a:t>
            </a:r>
            <a:endParaRPr lang="en-US" altLang="ko-KR" sz="1000" dirty="0" smtClean="0">
              <a:latin typeface="+mn-ea"/>
            </a:endParaRPr>
          </a:p>
          <a:p>
            <a:pPr latinLnBrk="0">
              <a:spcAft>
                <a:spcPts val="400"/>
              </a:spcAft>
            </a:pPr>
            <a:r>
              <a:rPr lang="en-US" altLang="ko-KR" sz="1000" dirty="0" smtClean="0">
                <a:latin typeface="+mn-ea"/>
              </a:rPr>
              <a:t>  02-3781-9927, </a:t>
            </a:r>
            <a:r>
              <a:rPr lang="en-US" altLang="ko-KR" sz="1000" dirty="0" smtClean="0">
                <a:latin typeface="+mn-ea"/>
              </a:rPr>
              <a:t>02-3781-3079</a:t>
            </a:r>
            <a:endParaRPr lang="en-US" altLang="ko-KR" sz="1000" dirty="0" smtClean="0">
              <a:latin typeface="+mn-ea"/>
            </a:endParaRPr>
          </a:p>
          <a:p>
            <a:pPr latinLnBrk="0">
              <a:spcAft>
                <a:spcPts val="400"/>
              </a:spcAft>
            </a:pPr>
            <a:endParaRPr lang="en-US" altLang="ko-KR" sz="1000" dirty="0" smtClean="0">
              <a:latin typeface="+mn-ea"/>
            </a:endParaRPr>
          </a:p>
        </p:txBody>
      </p:sp>
      <p:sp>
        <p:nvSpPr>
          <p:cNvPr id="42" name="Rectangle 853"/>
          <p:cNvSpPr>
            <a:spLocks noChangeArrowheads="1"/>
          </p:cNvSpPr>
          <p:nvPr/>
        </p:nvSpPr>
        <p:spPr bwMode="blackWhite">
          <a:xfrm>
            <a:off x="794118" y="4808215"/>
            <a:ext cx="900000" cy="57600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1758" tIns="31758" rIns="31758" bIns="31758" anchor="ctr"/>
          <a:lstStyle/>
          <a:p>
            <a:pPr algn="ctr"/>
            <a:r>
              <a:rPr lang="en-US" altLang="ko-KR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Risk &amp; </a:t>
            </a:r>
            <a:r>
              <a:rPr lang="en-US" altLang="ko-KR" sz="1000" b="1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Compliance</a:t>
            </a:r>
            <a:endParaRPr lang="ko-KR" altLang="en-US" sz="1000" b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3" name="직사각형 42"/>
          <p:cNvSpPr/>
          <p:nvPr/>
        </p:nvSpPr>
        <p:spPr bwMode="ltGray">
          <a:xfrm>
            <a:off x="1859458" y="4808215"/>
            <a:ext cx="4248000" cy="576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경영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회계 전공자 우대</a:t>
            </a:r>
          </a:p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회계법인 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인턴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/ 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업무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경험자 또는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USCPA, Chartered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Accountant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합격자 우대</a:t>
            </a:r>
          </a:p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CISA, CIA,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정보보호 관련 자격증 우대</a:t>
            </a:r>
          </a:p>
        </p:txBody>
      </p:sp>
      <p:sp>
        <p:nvSpPr>
          <p:cNvPr id="44" name="직사각형 43"/>
          <p:cNvSpPr/>
          <p:nvPr/>
        </p:nvSpPr>
        <p:spPr bwMode="ltGray">
          <a:xfrm>
            <a:off x="1859458" y="5450029"/>
            <a:ext cx="4284000" cy="576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전산학과 계열 전공자 우대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(e.g., Computer Science, Computer Engineering)</a:t>
            </a:r>
          </a:p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프로그램개발 경험이 있거나 사용 경험이 있는 자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(Java / SQL / Python 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등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 우대 </a:t>
            </a:r>
            <a:endParaRPr lang="en-US" altLang="ko-KR" sz="900" dirty="0" smtClean="0">
              <a:solidFill>
                <a:schemeClr val="tx1"/>
              </a:solidFill>
              <a:latin typeface="+mn-ea"/>
            </a:endParaRPr>
          </a:p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ERP 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운영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구축 경험자 또는 데이터 분석 및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AI 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등에 관심이 있는 자 우대</a:t>
            </a:r>
            <a:endParaRPr lang="en-US" altLang="ko-KR" sz="9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5" name="Rectangle 853"/>
          <p:cNvSpPr>
            <a:spLocks noChangeArrowheads="1"/>
          </p:cNvSpPr>
          <p:nvPr/>
        </p:nvSpPr>
        <p:spPr bwMode="blackWhite">
          <a:xfrm>
            <a:off x="794118" y="5447498"/>
            <a:ext cx="900000" cy="57600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1758" tIns="31758" rIns="31758" bIns="31758" anchor="ctr"/>
          <a:lstStyle/>
          <a:p>
            <a:pPr algn="ctr"/>
            <a:r>
              <a:rPr lang="en-US" altLang="ko-KR" sz="1000" b="1" dirty="0">
                <a:solidFill>
                  <a:schemeClr val="accent1"/>
                </a:solidFill>
                <a:latin typeface="+mj-lt"/>
              </a:rPr>
              <a:t>Process </a:t>
            </a:r>
            <a:r>
              <a:rPr lang="en-US" altLang="ko-KR" sz="1000" b="1" dirty="0" smtClean="0">
                <a:solidFill>
                  <a:schemeClr val="accent1"/>
                </a:solidFill>
                <a:latin typeface="+mj-lt"/>
              </a:rPr>
              <a:t>Analytics</a:t>
            </a:r>
            <a:endParaRPr lang="en-US" altLang="ko-KR" sz="10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53" name="직선 연결선 52"/>
          <p:cNvCxnSpPr/>
          <p:nvPr/>
        </p:nvCxnSpPr>
        <p:spPr bwMode="auto">
          <a:xfrm>
            <a:off x="1859458" y="5383369"/>
            <a:ext cx="4248000" cy="0"/>
          </a:xfrm>
          <a:prstGeom prst="line">
            <a:avLst/>
          </a:prstGeom>
          <a:noFill/>
          <a:ln w="6350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853"/>
          <p:cNvSpPr>
            <a:spLocks noChangeArrowheads="1"/>
          </p:cNvSpPr>
          <p:nvPr/>
        </p:nvSpPr>
        <p:spPr bwMode="blackWhite">
          <a:xfrm>
            <a:off x="793208" y="6753264"/>
            <a:ext cx="900000" cy="57600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1758" tIns="31758" rIns="31758" bIns="31758" anchor="ctr"/>
          <a:lstStyle/>
          <a:p>
            <a:pPr algn="ctr"/>
            <a:r>
              <a:rPr lang="en-US" altLang="ko-KR" sz="1000" b="1" dirty="0" smtClean="0">
                <a:solidFill>
                  <a:schemeClr val="accent1"/>
                </a:solidFill>
                <a:latin typeface="+mj-lt"/>
              </a:rPr>
              <a:t>K SOX</a:t>
            </a:r>
            <a:r>
              <a:rPr lang="ko-KR" altLang="en-US" sz="1000" b="1" dirty="0" smtClean="0">
                <a:solidFill>
                  <a:schemeClr val="accent1"/>
                </a:solidFill>
                <a:latin typeface="+mj-lt"/>
              </a:rPr>
              <a:t>팀</a:t>
            </a:r>
            <a:endParaRPr lang="ko-KR" altLang="en-US" sz="10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801368" y="1424608"/>
            <a:ext cx="5940000" cy="5606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Tx/>
              <a:buFontTx/>
              <a:buNone/>
              <a:tabLst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36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-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44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›"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60" marR="0" indent="-287360" algn="l" defTabSz="95786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7472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alpha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62081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romanLcPeriod"/>
              <a:defRPr sz="2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87360" algn="l" defTabSz="957867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Font typeface="Arial" pitchFamily="34" charset="0"/>
              <a:buNone/>
              <a:defRPr sz="21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atinLnBrk="0">
              <a:spcAft>
                <a:spcPts val="600"/>
              </a:spcAft>
              <a:buClr>
                <a:srgbClr val="000000"/>
              </a:buClr>
            </a:pPr>
            <a:r>
              <a:rPr lang="ko-KR" altLang="en-US" sz="1100" b="1" dirty="0" smtClean="0">
                <a:solidFill>
                  <a:srgbClr val="DC6900"/>
                </a:solidFill>
                <a:latin typeface="Georgia" panose="02040502050405020303" pitchFamily="18" charset="0"/>
              </a:rPr>
              <a:t>채용 부문 </a:t>
            </a:r>
            <a:r>
              <a:rPr lang="en-US" altLang="ko-KR" sz="700" b="1" dirty="0" smtClean="0">
                <a:solidFill>
                  <a:srgbClr val="DC6900"/>
                </a:solidFill>
                <a:latin typeface="Georgia" panose="02040502050405020303" pitchFamily="18" charset="0"/>
              </a:rPr>
              <a:t>(</a:t>
            </a:r>
            <a:r>
              <a:rPr lang="ko-KR" altLang="en-US" sz="700" b="1" dirty="0" smtClean="0">
                <a:solidFill>
                  <a:srgbClr val="DC6900"/>
                </a:solidFill>
                <a:latin typeface="Georgia" panose="02040502050405020303" pitchFamily="18" charset="0"/>
              </a:rPr>
              <a:t>신입</a:t>
            </a:r>
            <a:r>
              <a:rPr lang="en-US" altLang="ko-KR" sz="700" b="1" dirty="0" smtClean="0">
                <a:solidFill>
                  <a:srgbClr val="DC6900"/>
                </a:solidFill>
                <a:latin typeface="Georgia" panose="02040502050405020303" pitchFamily="18" charset="0"/>
              </a:rPr>
              <a:t>/</a:t>
            </a:r>
            <a:r>
              <a:rPr lang="ko-KR" altLang="en-US" sz="700" b="1" dirty="0" smtClean="0">
                <a:solidFill>
                  <a:srgbClr val="DC6900"/>
                </a:solidFill>
                <a:latin typeface="Georgia" panose="02040502050405020303" pitchFamily="18" charset="0"/>
              </a:rPr>
              <a:t>경력 모두 지원가능</a:t>
            </a:r>
            <a:r>
              <a:rPr lang="en-US" altLang="ko-KR" sz="700" b="1" dirty="0" smtClean="0">
                <a:solidFill>
                  <a:srgbClr val="DC6900"/>
                </a:solidFill>
                <a:latin typeface="Georgia" panose="02040502050405020303" pitchFamily="18" charset="0"/>
              </a:rPr>
              <a:t>)</a:t>
            </a:r>
            <a:endParaRPr lang="ko-KR" altLang="en-US" sz="700" b="1" dirty="0" smtClean="0">
              <a:solidFill>
                <a:srgbClr val="DC6900"/>
              </a:solidFill>
              <a:latin typeface="Georgia" panose="02040502050405020303" pitchFamily="18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729360" y="1630577"/>
            <a:ext cx="525658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800" dirty="0">
                <a:solidFill>
                  <a:srgbClr val="2D2D2D"/>
                </a:solidFill>
                <a:latin typeface="PwC Helvetica Neue"/>
              </a:rPr>
              <a:t/>
            </a:r>
            <a:br>
              <a:rPr lang="en-US" altLang="ko-KR" sz="800" dirty="0">
                <a:solidFill>
                  <a:srgbClr val="2D2D2D"/>
                </a:solidFill>
                <a:latin typeface="PwC Helvetica Neue"/>
              </a:rPr>
            </a:br>
            <a:r>
              <a:rPr lang="en-US" altLang="ko-KR" sz="900" dirty="0">
                <a:solidFill>
                  <a:srgbClr val="2D2D2D"/>
                </a:solidFill>
                <a:latin typeface="PwC Helvetica Neue"/>
              </a:rPr>
              <a:t> </a:t>
            </a:r>
            <a:endParaRPr lang="en-US" altLang="ko-KR" sz="900" b="0" i="0" dirty="0">
              <a:solidFill>
                <a:srgbClr val="2D2D2D"/>
              </a:solidFill>
              <a:effectLst/>
              <a:latin typeface="PwC Helvetica Neue"/>
            </a:endParaRPr>
          </a:p>
        </p:txBody>
      </p:sp>
      <p:sp>
        <p:nvSpPr>
          <p:cNvPr id="37" name="Rectangle 853"/>
          <p:cNvSpPr>
            <a:spLocks noChangeArrowheads="1"/>
          </p:cNvSpPr>
          <p:nvPr/>
        </p:nvSpPr>
        <p:spPr bwMode="blackWhite">
          <a:xfrm>
            <a:off x="1202443" y="1651553"/>
            <a:ext cx="2016621" cy="5389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/>
          <a:lstStyle/>
          <a:p>
            <a:pPr algn="ctr"/>
            <a:r>
              <a:rPr lang="en-US" altLang="ko-KR" sz="1100" b="1" dirty="0">
                <a:latin typeface="+mj-lt"/>
              </a:rPr>
              <a:t>Risk </a:t>
            </a:r>
            <a:r>
              <a:rPr lang="en-US" altLang="ko-KR" sz="1100" b="1" dirty="0" smtClean="0">
                <a:latin typeface="+mj-lt"/>
              </a:rPr>
              <a:t>Assurance</a:t>
            </a:r>
          </a:p>
          <a:p>
            <a:pPr marL="538163" indent="-90488">
              <a:buFont typeface="Wingdings" panose="05000000000000000000" pitchFamily="2" charset="2"/>
              <a:buChar char="§"/>
            </a:pPr>
            <a:r>
              <a:rPr lang="en-US" altLang="ko-KR" sz="700" b="1" dirty="0" smtClean="0">
                <a:latin typeface="+mj-lt"/>
                <a:cs typeface="Arial" panose="020B0604020202020204" pitchFamily="34" charset="0"/>
              </a:rPr>
              <a:t>Risk &amp; Compliance</a:t>
            </a:r>
          </a:p>
          <a:p>
            <a:pPr marL="538163" indent="-90488">
              <a:buFont typeface="Wingdings" panose="05000000000000000000" pitchFamily="2" charset="2"/>
              <a:buChar char="§"/>
            </a:pPr>
            <a:r>
              <a:rPr lang="en-US" altLang="ko-KR" sz="700" b="1" dirty="0" smtClean="0">
                <a:latin typeface="+mj-lt"/>
                <a:cs typeface="Arial" panose="020B0604020202020204" pitchFamily="34" charset="0"/>
              </a:rPr>
              <a:t>Process Analytics</a:t>
            </a:r>
          </a:p>
        </p:txBody>
      </p:sp>
      <p:sp>
        <p:nvSpPr>
          <p:cNvPr id="39" name="Rectangle 853"/>
          <p:cNvSpPr>
            <a:spLocks noChangeArrowheads="1"/>
          </p:cNvSpPr>
          <p:nvPr/>
        </p:nvSpPr>
        <p:spPr bwMode="blackWhite">
          <a:xfrm>
            <a:off x="3284587" y="1651553"/>
            <a:ext cx="2016621" cy="5389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/>
          <a:lstStyle/>
          <a:p>
            <a:pPr algn="ctr"/>
            <a:r>
              <a:rPr lang="en-US" altLang="ko-KR" sz="1100" b="1" dirty="0" smtClean="0">
                <a:latin typeface="+mj-lt"/>
              </a:rPr>
              <a:t>K SOX</a:t>
            </a:r>
            <a:r>
              <a:rPr lang="ko-KR" altLang="en-US" sz="1100" b="1" dirty="0" smtClean="0">
                <a:latin typeface="+mj-lt"/>
              </a:rPr>
              <a:t>팀</a:t>
            </a:r>
            <a:endParaRPr lang="en-US" altLang="ko-KR" sz="1000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794118" y="6465192"/>
            <a:ext cx="5587210" cy="21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marR="0" indent="-287360" defTabSz="957867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None/>
              <a:tabLst/>
              <a:defRPr sz="1000" b="1" baseline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287360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•"/>
              <a:defRPr sz="1300"/>
            </a:lvl2pPr>
            <a:lvl3pPr marL="574720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-"/>
              <a:defRPr sz="1300"/>
            </a:lvl3pPr>
            <a:lvl4pPr marL="862081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◦"/>
              <a:defRPr sz="1300"/>
            </a:lvl4pPr>
            <a:lvl5pPr marL="1149440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Font typeface="Georgia" pitchFamily="18" charset="0"/>
              <a:buChar char="›"/>
              <a:defRPr sz="1300" baseline="0"/>
            </a:lvl5pPr>
            <a:lvl6pPr marL="287360" marR="0" indent="-287360" defTabSz="957867" fontAlgn="auto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100" baseline="0">
                <a:latin typeface="Georgia" pitchFamily="18" charset="0"/>
              </a:defRPr>
            </a:lvl6pPr>
            <a:lvl7pPr marL="574720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alphaLcPeriod"/>
              <a:defRPr sz="2100" baseline="0">
                <a:latin typeface="Georgia" pitchFamily="18" charset="0"/>
              </a:defRPr>
            </a:lvl7pPr>
            <a:lvl8pPr marL="862081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SzPct val="100000"/>
              <a:buFont typeface="+mj-lt"/>
              <a:buAutoNum type="romanLcPeriod"/>
              <a:defRPr sz="2100" baseline="0">
                <a:latin typeface="Georgia" pitchFamily="18" charset="0"/>
              </a:defRPr>
            </a:lvl8pPr>
            <a:lvl9pPr marL="0" indent="-287360" defTabSz="957867" latinLnBrk="1">
              <a:lnSpc>
                <a:spcPct val="100000"/>
              </a:lnSpc>
              <a:spcBef>
                <a:spcPts val="0"/>
              </a:spcBef>
              <a:spcAft>
                <a:spcPts val="943"/>
              </a:spcAft>
              <a:buFont typeface="Arial" pitchFamily="34" charset="0"/>
              <a:buNone/>
              <a:defRPr sz="2100" b="1" baseline="0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r>
              <a:rPr lang="ko-KR" altLang="en-US" dirty="0" smtClean="0">
                <a:latin typeface="+mj-lt"/>
              </a:rPr>
              <a:t>③  </a:t>
            </a:r>
            <a:r>
              <a:rPr lang="en-US" altLang="ko-KR" dirty="0" smtClean="0">
                <a:latin typeface="+mj-lt"/>
              </a:rPr>
              <a:t>K SOX</a:t>
            </a:r>
            <a:r>
              <a:rPr lang="ko-KR" altLang="en-US" dirty="0" smtClean="0">
                <a:latin typeface="+mj-lt"/>
              </a:rPr>
              <a:t>팀 우대 사항</a:t>
            </a:r>
            <a:endParaRPr lang="ko-KR" altLang="en-US" dirty="0">
              <a:latin typeface="+mj-lt"/>
            </a:endParaRP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332656" y="416496"/>
            <a:ext cx="5727706" cy="751289"/>
          </a:xfrm>
        </p:spPr>
        <p:txBody>
          <a:bodyPr anchor="ctr"/>
          <a:lstStyle/>
          <a:p>
            <a:pPr algn="ctr"/>
            <a:r>
              <a:rPr lang="ko-KR" altLang="en-US" dirty="0" smtClean="0"/>
              <a:t>삼일회계법인 </a:t>
            </a:r>
            <a:r>
              <a:rPr lang="en-US" altLang="ko-KR" dirty="0">
                <a:latin typeface="Georgia" panose="02040502050405020303" pitchFamily="18" charset="0"/>
              </a:rPr>
              <a:t>Assurance </a:t>
            </a:r>
            <a:r>
              <a:rPr lang="en-US" altLang="ko-KR" dirty="0" smtClean="0"/>
              <a:t>Specialist </a:t>
            </a:r>
            <a:r>
              <a:rPr lang="ko-KR" altLang="en-US" dirty="0" smtClean="0"/>
              <a:t>공채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 </a:t>
            </a:r>
            <a:r>
              <a:rPr lang="en-US" altLang="ko-KR" dirty="0" smtClean="0"/>
              <a:t>(Risk Assurance, K SOX</a:t>
            </a:r>
            <a:r>
              <a:rPr lang="ko-KR" altLang="en-US" dirty="0" smtClean="0"/>
              <a:t>팀</a:t>
            </a:r>
            <a:r>
              <a:rPr lang="en-US" altLang="ko-KR" dirty="0" smtClean="0"/>
              <a:t>)</a:t>
            </a:r>
            <a:endParaRPr lang="ko-KR" altLang="en-US" b="0" i="0" dirty="0"/>
          </a:p>
        </p:txBody>
      </p:sp>
      <p:sp>
        <p:nvSpPr>
          <p:cNvPr id="33" name="직사각형 32"/>
          <p:cNvSpPr/>
          <p:nvPr/>
        </p:nvSpPr>
        <p:spPr bwMode="ltGray">
          <a:xfrm>
            <a:off x="1859458" y="6671013"/>
            <a:ext cx="4248000" cy="87427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회계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경영 전공자 우대</a:t>
            </a:r>
            <a:endParaRPr lang="en-US" altLang="ko-KR" sz="900" dirty="0" smtClean="0">
              <a:solidFill>
                <a:schemeClr val="tx1"/>
              </a:solidFill>
              <a:latin typeface="+mn-ea"/>
            </a:endParaRPr>
          </a:p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회계법인 인턴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/ 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업무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경험자 또는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USCPA, Chartered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Accountant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합격자 우대</a:t>
            </a:r>
          </a:p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CISA, CIA,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정보보호 관련 자격증 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우대</a:t>
            </a:r>
            <a:endParaRPr lang="en-US" altLang="ko-KR" sz="900" dirty="0" smtClean="0">
              <a:solidFill>
                <a:schemeClr val="tx1"/>
              </a:solidFill>
              <a:latin typeface="+mn-ea"/>
            </a:endParaRPr>
          </a:p>
          <a:p>
            <a:pPr marL="180975" indent="-180975">
              <a:spcBef>
                <a:spcPts val="529"/>
              </a:spcBef>
              <a:buFont typeface="Arial" panose="020B0604020202020204" pitchFamily="34" charset="0"/>
              <a:buChar char="•"/>
            </a:pP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외국어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영어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중국어 등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900" dirty="0" err="1" smtClean="0">
                <a:solidFill>
                  <a:schemeClr val="tx1"/>
                </a:solidFill>
                <a:latin typeface="+mn-ea"/>
              </a:rPr>
              <a:t>능통자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 우대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004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il PwC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DB536A"/>
      </a:accent4>
      <a:accent5>
        <a:srgbClr val="A32020"/>
      </a:accent5>
      <a:accent6>
        <a:srgbClr val="E0301E"/>
      </a:accent6>
      <a:hlink>
        <a:srgbClr val="DC6900"/>
      </a:hlink>
      <a:folHlink>
        <a:srgbClr val="DC6900"/>
      </a:folHlink>
    </a:clrScheme>
    <a:fontScheme name="Samil PwC">
      <a:majorFont>
        <a:latin typeface="Georgia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>
          <a:solidFill>
            <a:schemeClr val="tx2"/>
          </a:solidFill>
        </a:ln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noAutofit/>
      </a:bodyPr>
      <a:lstStyle>
        <a:defPPr>
          <a:spcAft>
            <a:spcPts val="900"/>
          </a:spcAft>
          <a:defRPr sz="2000" dirty="0" smtClean="0"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wC Report_Portrait.potx" id="{A74167DE-B5F3-4231-9807-5E267D9E59E3}" vid="{557F1761-C714-4042-B9B6-007F90AA32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PwC Report_Portrait</Template>
  <TotalTime>1561</TotalTime>
  <Words>645</Words>
  <Application>Microsoft Office PowerPoint</Application>
  <PresentationFormat>A4 용지(210x297mm)</PresentationFormat>
  <Paragraphs>82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맑은 고딕</vt:lpstr>
      <vt:lpstr>Calibri</vt:lpstr>
      <vt:lpstr>PwC Helvetica Neue</vt:lpstr>
      <vt:lpstr>Georgia</vt:lpstr>
      <vt:lpstr>Arial</vt:lpstr>
      <vt:lpstr>Wingdings</vt:lpstr>
      <vt:lpstr>Samil PwC</vt:lpstr>
      <vt:lpstr>삼일회계법인 Assurance Specialist 공채  (Risk Assurance, K SOX팀)</vt:lpstr>
      <vt:lpstr>삼일회계법인 Assurance Specialist 공채  (Risk Assurance, K SOX팀)</vt:lpstr>
      <vt:lpstr>삼일회계법인 Assurance Specialist 공채  (Risk Assurance, K SOX팀)</vt:lpstr>
    </vt:vector>
  </TitlesOfParts>
  <Company>PricewaterhouseCoopers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삼일회계법인 (SAMIL PwC) 소개</dc:title>
  <dc:creator>박창남</dc:creator>
  <cp:lastModifiedBy>조현수</cp:lastModifiedBy>
  <cp:revision>187</cp:revision>
  <cp:lastPrinted>2019-04-24T09:39:24Z</cp:lastPrinted>
  <dcterms:created xsi:type="dcterms:W3CDTF">2018-03-28T07:11:53Z</dcterms:created>
  <dcterms:modified xsi:type="dcterms:W3CDTF">2019-05-17T01:29:08Z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create by">
    <vt:lpwstr>PwC</vt:lpwstr>
  </property>
  <property fmtid="{D5CDD505-2E9C-101B-9397-08002B2CF9AE}" pid="3" name="TB template version">
    <vt:lpwstr>6</vt:lpwstr>
  </property>
  <property fmtid="{D5CDD505-2E9C-101B-9397-08002B2CF9AE}" pid="4" name="TB template type">
    <vt:lpwstr>ReportP</vt:lpwstr>
  </property>
  <property fmtid="{D5CDD505-2E9C-101B-9397-08002B2CF9AE}" pid="5" name="Template version">
    <vt:lpwstr>2</vt:lpwstr>
  </property>
</Properties>
</file>